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6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0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8" r:id="rId9"/>
    <p:sldId id="264" r:id="rId10"/>
    <p:sldId id="281" r:id="rId11"/>
    <p:sldId id="284" r:id="rId12"/>
    <p:sldId id="282" r:id="rId13"/>
    <p:sldId id="269" r:id="rId14"/>
    <p:sldId id="285" r:id="rId15"/>
    <p:sldId id="286" r:id="rId16"/>
    <p:sldId id="271" r:id="rId17"/>
    <p:sldId id="287" r:id="rId18"/>
    <p:sldId id="288" r:id="rId19"/>
    <p:sldId id="289" r:id="rId20"/>
    <p:sldId id="291" r:id="rId21"/>
    <p:sldId id="290" r:id="rId22"/>
    <p:sldId id="292" r:id="rId23"/>
    <p:sldId id="294" r:id="rId24"/>
    <p:sldId id="293" r:id="rId25"/>
    <p:sldId id="295" r:id="rId26"/>
    <p:sldId id="296" r:id="rId27"/>
    <p:sldId id="267" r:id="rId28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1F1F1F"/>
    <a:srgbClr val="E73A1C"/>
    <a:srgbClr val="ABABAB"/>
    <a:srgbClr val="868686"/>
    <a:srgbClr val="626262"/>
    <a:srgbClr val="2A2A2A"/>
    <a:srgbClr val="5A5A5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3" autoAdjust="0"/>
    <p:restoredTop sz="93353"/>
  </p:normalViewPr>
  <p:slideViewPr>
    <p:cSldViewPr snapToGrid="0" snapToObjects="1">
      <p:cViewPr>
        <p:scale>
          <a:sx n="98" d="100"/>
          <a:sy n="98" d="100"/>
        </p:scale>
        <p:origin x="0" y="37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A60A4-BF96-CF41-A1B3-E3F3623CC63B}" type="datetimeFigureOut">
              <a:rPr kumimoji="1" lang="zh-CN" altLang="en-US" smtClean="0"/>
              <a:pPr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B2C51-1261-5B47-A110-4904E1A866A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26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4" Type="http://schemas.openxmlformats.org/officeDocument/2006/relationships/tags" Target="../tags/tag6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" Type="http://schemas.openxmlformats.org/officeDocument/2006/relationships/tags" Target="../tags/tag65.xml"/><Relationship Id="rId2" Type="http://schemas.openxmlformats.org/officeDocument/2006/relationships/tags" Target="../tags/tag6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20" Type="http://schemas.openxmlformats.org/officeDocument/2006/relationships/tags" Target="../tags/tag88.xml"/><Relationship Id="rId21" Type="http://schemas.openxmlformats.org/officeDocument/2006/relationships/tags" Target="../tags/tag89.xml"/><Relationship Id="rId22" Type="http://schemas.openxmlformats.org/officeDocument/2006/relationships/slideLayout" Target="../slideLayouts/slideLayout2.xml"/><Relationship Id="rId23" Type="http://schemas.openxmlformats.org/officeDocument/2006/relationships/image" Target="../media/image16.png"/><Relationship Id="rId24" Type="http://schemas.openxmlformats.org/officeDocument/2006/relationships/tags" Target="../tags/tag89.xml"/><Relationship Id="rId25" Type="http://schemas.openxmlformats.org/officeDocument/2006/relationships/image" Target="../media/image17.png"/><Relationship Id="rId10" Type="http://schemas.openxmlformats.org/officeDocument/2006/relationships/tags" Target="../tags/tag78.xml"/><Relationship Id="rId11" Type="http://schemas.openxmlformats.org/officeDocument/2006/relationships/tags" Target="../tags/tag79.xml"/><Relationship Id="rId12" Type="http://schemas.openxmlformats.org/officeDocument/2006/relationships/tags" Target="../tags/tag80.xml"/><Relationship Id="rId13" Type="http://schemas.openxmlformats.org/officeDocument/2006/relationships/tags" Target="../tags/tag81.xml"/><Relationship Id="rId14" Type="http://schemas.openxmlformats.org/officeDocument/2006/relationships/tags" Target="../tags/tag82.xml"/><Relationship Id="rId15" Type="http://schemas.openxmlformats.org/officeDocument/2006/relationships/tags" Target="../tags/tag83.xml"/><Relationship Id="rId16" Type="http://schemas.openxmlformats.org/officeDocument/2006/relationships/tags" Target="../tags/tag84.xml"/><Relationship Id="rId17" Type="http://schemas.openxmlformats.org/officeDocument/2006/relationships/tags" Target="../tags/tag85.xml"/><Relationship Id="rId18" Type="http://schemas.openxmlformats.org/officeDocument/2006/relationships/tags" Target="../tags/tag86.xml"/><Relationship Id="rId19" Type="http://schemas.openxmlformats.org/officeDocument/2006/relationships/tags" Target="../tags/tag87.xml"/><Relationship Id="rId1" Type="http://schemas.openxmlformats.org/officeDocument/2006/relationships/tags" Target="../tags/tag69.xml"/><Relationship Id="rId2" Type="http://schemas.openxmlformats.org/officeDocument/2006/relationships/tags" Target="../tags/tag70.xml"/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tags" Target="../tags/tag74.xml"/><Relationship Id="rId7" Type="http://schemas.openxmlformats.org/officeDocument/2006/relationships/tags" Target="../tags/tag75.xml"/><Relationship Id="rId8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2" Type="http://schemas.openxmlformats.org/officeDocument/2006/relationships/tags" Target="../tags/tag9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20" Type="http://schemas.openxmlformats.org/officeDocument/2006/relationships/tags" Target="../tags/tag112.xml"/><Relationship Id="rId21" Type="http://schemas.openxmlformats.org/officeDocument/2006/relationships/slideLayout" Target="../slideLayouts/slideLayout2.xml"/><Relationship Id="rId10" Type="http://schemas.openxmlformats.org/officeDocument/2006/relationships/tags" Target="../tags/tag102.xml"/><Relationship Id="rId11" Type="http://schemas.openxmlformats.org/officeDocument/2006/relationships/tags" Target="../tags/tag103.xml"/><Relationship Id="rId12" Type="http://schemas.openxmlformats.org/officeDocument/2006/relationships/tags" Target="../tags/tag104.xml"/><Relationship Id="rId13" Type="http://schemas.openxmlformats.org/officeDocument/2006/relationships/tags" Target="../tags/tag105.xml"/><Relationship Id="rId14" Type="http://schemas.openxmlformats.org/officeDocument/2006/relationships/tags" Target="../tags/tag106.xml"/><Relationship Id="rId15" Type="http://schemas.openxmlformats.org/officeDocument/2006/relationships/tags" Target="../tags/tag107.xml"/><Relationship Id="rId16" Type="http://schemas.openxmlformats.org/officeDocument/2006/relationships/tags" Target="../tags/tag108.xml"/><Relationship Id="rId17" Type="http://schemas.openxmlformats.org/officeDocument/2006/relationships/tags" Target="../tags/tag109.xml"/><Relationship Id="rId18" Type="http://schemas.openxmlformats.org/officeDocument/2006/relationships/tags" Target="../tags/tag110.xml"/><Relationship Id="rId19" Type="http://schemas.openxmlformats.org/officeDocument/2006/relationships/tags" Target="../tags/tag111.xml"/><Relationship Id="rId1" Type="http://schemas.openxmlformats.org/officeDocument/2006/relationships/tags" Target="../tags/tag93.xml"/><Relationship Id="rId2" Type="http://schemas.openxmlformats.org/officeDocument/2006/relationships/tags" Target="../tags/tag94.xml"/><Relationship Id="rId3" Type="http://schemas.openxmlformats.org/officeDocument/2006/relationships/tags" Target="../tags/tag95.xml"/><Relationship Id="rId4" Type="http://schemas.openxmlformats.org/officeDocument/2006/relationships/tags" Target="../tags/tag96.xml"/><Relationship Id="rId5" Type="http://schemas.openxmlformats.org/officeDocument/2006/relationships/tags" Target="../tags/tag97.xml"/><Relationship Id="rId6" Type="http://schemas.openxmlformats.org/officeDocument/2006/relationships/tags" Target="../tags/tag98.xml"/><Relationship Id="rId7" Type="http://schemas.openxmlformats.org/officeDocument/2006/relationships/tags" Target="../tags/tag99.xml"/><Relationship Id="rId8" Type="http://schemas.openxmlformats.org/officeDocument/2006/relationships/tags" Target="../tags/tag1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1" Type="http://schemas.openxmlformats.org/officeDocument/2006/relationships/tags" Target="../tags/tag117.xml"/><Relationship Id="rId2" Type="http://schemas.openxmlformats.org/officeDocument/2006/relationships/tags" Target="../tags/tag1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1" Type="http://schemas.openxmlformats.org/officeDocument/2006/relationships/tags" Target="../tags/tag120.xml"/><Relationship Id="rId2" Type="http://schemas.openxmlformats.org/officeDocument/2006/relationships/tags" Target="../tags/tag1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1" Type="http://schemas.openxmlformats.org/officeDocument/2006/relationships/tags" Target="../tags/tag123.xml"/><Relationship Id="rId2" Type="http://schemas.openxmlformats.org/officeDocument/2006/relationships/tags" Target="../tags/tag1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126.xml"/><Relationship Id="rId2" Type="http://schemas.openxmlformats.org/officeDocument/2006/relationships/tags" Target="../tags/tag1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1" Type="http://schemas.openxmlformats.org/officeDocument/2006/relationships/tags" Target="../tags/tag129.xml"/><Relationship Id="rId2" Type="http://schemas.openxmlformats.org/officeDocument/2006/relationships/tags" Target="../tags/tag130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1" Type="http://schemas.openxmlformats.org/officeDocument/2006/relationships/tags" Target="../tags/tag132.xml"/><Relationship Id="rId2" Type="http://schemas.openxmlformats.org/officeDocument/2006/relationships/tags" Target="../tags/tag13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10" Type="http://schemas.openxmlformats.org/officeDocument/2006/relationships/tags" Target="../tags/tag144.xml"/><Relationship Id="rId11" Type="http://schemas.openxmlformats.org/officeDocument/2006/relationships/tags" Target="../tags/tag145.xml"/><Relationship Id="rId12" Type="http://schemas.openxmlformats.org/officeDocument/2006/relationships/tags" Target="../tags/tag147.xml"/><Relationship Id="rId13" Type="http://schemas.openxmlformats.org/officeDocument/2006/relationships/tags" Target="../tags/tag148.xml"/><Relationship Id="rId14" Type="http://schemas.openxmlformats.org/officeDocument/2006/relationships/tags" Target="../tags/tag149.xml"/><Relationship Id="rId15" Type="http://schemas.openxmlformats.org/officeDocument/2006/relationships/tags" Target="../tags/tag150.xml"/><Relationship Id="rId16" Type="http://schemas.openxmlformats.org/officeDocument/2006/relationships/tags" Target="../tags/tag151.xml"/><Relationship Id="rId17" Type="http://schemas.openxmlformats.org/officeDocument/2006/relationships/tags" Target="../tags/tag152.xml"/><Relationship Id="rId18" Type="http://schemas.openxmlformats.org/officeDocument/2006/relationships/tags" Target="../tags/tag153.xml"/><Relationship Id="rId19" Type="http://schemas.openxmlformats.org/officeDocument/2006/relationships/slideLayout" Target="../slideLayouts/slideLayout2.xml"/><Relationship Id="rId1" Type="http://schemas.openxmlformats.org/officeDocument/2006/relationships/tags" Target="../tags/tag135.xml"/><Relationship Id="rId2" Type="http://schemas.openxmlformats.org/officeDocument/2006/relationships/tags" Target="../tags/tag136.xml"/><Relationship Id="rId3" Type="http://schemas.openxmlformats.org/officeDocument/2006/relationships/tags" Target="../tags/tag137.xml"/><Relationship Id="rId4" Type="http://schemas.openxmlformats.org/officeDocument/2006/relationships/tags" Target="../tags/tag138.xml"/><Relationship Id="rId5" Type="http://schemas.openxmlformats.org/officeDocument/2006/relationships/tags" Target="../tags/tag139.xml"/><Relationship Id="rId6" Type="http://schemas.openxmlformats.org/officeDocument/2006/relationships/tags" Target="../tags/tag140.xml"/><Relationship Id="rId7" Type="http://schemas.openxmlformats.org/officeDocument/2006/relationships/tags" Target="../tags/tag141.xml"/><Relationship Id="rId8" Type="http://schemas.openxmlformats.org/officeDocument/2006/relationships/tags" Target="../tags/tag1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4" Type="http://schemas.openxmlformats.org/officeDocument/2006/relationships/tags" Target="../tags/tag15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" Type="http://schemas.openxmlformats.org/officeDocument/2006/relationships/tags" Target="../tags/tag154.xml"/><Relationship Id="rId2" Type="http://schemas.openxmlformats.org/officeDocument/2006/relationships/tags" Target="../tags/tag15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4" Type="http://schemas.openxmlformats.org/officeDocument/2006/relationships/tags" Target="../tags/tag161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158.xml"/><Relationship Id="rId2" Type="http://schemas.openxmlformats.org/officeDocument/2006/relationships/tags" Target="../tags/tag1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4" Type="http://schemas.openxmlformats.org/officeDocument/2006/relationships/tags" Target="../tags/tag165.xml"/><Relationship Id="rId5" Type="http://schemas.openxmlformats.org/officeDocument/2006/relationships/slideLayout" Target="../slideLayouts/slideLayout1.xml"/><Relationship Id="rId1" Type="http://schemas.openxmlformats.org/officeDocument/2006/relationships/tags" Target="../tags/tag162.xml"/><Relationship Id="rId2" Type="http://schemas.openxmlformats.org/officeDocument/2006/relationships/tags" Target="../tags/tag1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20" Type="http://schemas.openxmlformats.org/officeDocument/2006/relationships/image" Target="../media/image4.png"/><Relationship Id="rId21" Type="http://schemas.openxmlformats.org/officeDocument/2006/relationships/tags" Target="../tags/tag22.xml"/><Relationship Id="rId22" Type="http://schemas.openxmlformats.org/officeDocument/2006/relationships/image" Target="../media/image5.png"/><Relationship Id="rId23" Type="http://schemas.openxmlformats.org/officeDocument/2006/relationships/tags" Target="../tags/tag23.xml"/><Relationship Id="rId24" Type="http://schemas.openxmlformats.org/officeDocument/2006/relationships/image" Target="../media/image6.png"/><Relationship Id="rId25" Type="http://schemas.openxmlformats.org/officeDocument/2006/relationships/tags" Target="../tags/tag24.xml"/><Relationship Id="rId26" Type="http://schemas.openxmlformats.org/officeDocument/2006/relationships/image" Target="../media/image7.png"/><Relationship Id="rId27" Type="http://schemas.openxmlformats.org/officeDocument/2006/relationships/tags" Target="../tags/tag25.xml"/><Relationship Id="rId28" Type="http://schemas.openxmlformats.org/officeDocument/2006/relationships/image" Target="../media/image8.png"/><Relationship Id="rId29" Type="http://schemas.openxmlformats.org/officeDocument/2006/relationships/tags" Target="../tags/tag26.xml"/><Relationship Id="rId30" Type="http://schemas.openxmlformats.org/officeDocument/2006/relationships/image" Target="../media/image9.png"/><Relationship Id="rId10" Type="http://schemas.openxmlformats.org/officeDocument/2006/relationships/tags" Target="../tags/tag24.xml"/><Relationship Id="rId11" Type="http://schemas.openxmlformats.org/officeDocument/2006/relationships/tags" Target="../tags/tag25.xml"/><Relationship Id="rId12" Type="http://schemas.openxmlformats.org/officeDocument/2006/relationships/tags" Target="../tags/tag26.xml"/><Relationship Id="rId13" Type="http://schemas.openxmlformats.org/officeDocument/2006/relationships/tags" Target="../tags/tag27.xml"/><Relationship Id="rId14" Type="http://schemas.openxmlformats.org/officeDocument/2006/relationships/slideLayout" Target="../slideLayouts/slideLayout2.xml"/><Relationship Id="rId15" Type="http://schemas.openxmlformats.org/officeDocument/2006/relationships/tags" Target="../tags/tag15.xml"/><Relationship Id="rId16" Type="http://schemas.openxmlformats.org/officeDocument/2006/relationships/image" Target="../media/image2.png"/><Relationship Id="rId17" Type="http://schemas.openxmlformats.org/officeDocument/2006/relationships/tags" Target="../tags/tag19.xml"/><Relationship Id="rId18" Type="http://schemas.openxmlformats.org/officeDocument/2006/relationships/image" Target="../media/image3.png"/><Relationship Id="rId19" Type="http://schemas.openxmlformats.org/officeDocument/2006/relationships/tags" Target="../tags/tag21.xml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7" Type="http://schemas.openxmlformats.org/officeDocument/2006/relationships/tags" Target="../tags/tag30.xml"/><Relationship Id="rId8" Type="http://schemas.openxmlformats.org/officeDocument/2006/relationships/image" Target="../media/image10.png"/><Relationship Id="rId9" Type="http://schemas.openxmlformats.org/officeDocument/2006/relationships/tags" Target="../tags/tag32.xml"/><Relationship Id="rId10" Type="http://schemas.openxmlformats.org/officeDocument/2006/relationships/image" Target="../media/image11.png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tags" Target="../tags/tag40.xml"/><Relationship Id="rId9" Type="http://schemas.openxmlformats.org/officeDocument/2006/relationships/tags" Target="../tags/tag4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6.xml"/><Relationship Id="rId5" Type="http://schemas.openxmlformats.org/officeDocument/2006/relationships/tags" Target="../tags/tag48.xml"/><Relationship Id="rId6" Type="http://schemas.openxmlformats.org/officeDocument/2006/relationships/slideLayout" Target="../slideLayouts/slideLayout2.xml"/><Relationship Id="rId7" Type="http://schemas.openxmlformats.org/officeDocument/2006/relationships/tags" Target="../tags/tag44.xml"/><Relationship Id="rId8" Type="http://schemas.openxmlformats.org/officeDocument/2006/relationships/image" Target="../media/image12.png"/><Relationship Id="rId9" Type="http://schemas.openxmlformats.org/officeDocument/2006/relationships/tags" Target="../tags/tag48.xml"/><Relationship Id="rId10" Type="http://schemas.openxmlformats.org/officeDocument/2006/relationships/image" Target="../media/image13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tags" Target="../tags/tag64.xml"/><Relationship Id="rId12" Type="http://schemas.openxmlformats.org/officeDocument/2006/relationships/slideLayout" Target="../slideLayouts/slideLayout2.xml"/><Relationship Id="rId13" Type="http://schemas.openxmlformats.org/officeDocument/2006/relationships/tags" Target="../tags/tag54.xml"/><Relationship Id="rId14" Type="http://schemas.openxmlformats.org/officeDocument/2006/relationships/image" Target="../media/image14.png"/><Relationship Id="rId1" Type="http://schemas.openxmlformats.org/officeDocument/2006/relationships/tags" Target="../tags/tag52.xml"/><Relationship Id="rId2" Type="http://schemas.openxmlformats.org/officeDocument/2006/relationships/tags" Target="../tags/tag53.xml"/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tags" Target="../tags/tag57.xml"/><Relationship Id="rId7" Type="http://schemas.openxmlformats.org/officeDocument/2006/relationships/tags" Target="../tags/tag58.xml"/><Relationship Id="rId8" Type="http://schemas.openxmlformats.org/officeDocument/2006/relationships/tags" Target="../tags/tag60.xml"/><Relationship Id="rId9" Type="http://schemas.openxmlformats.org/officeDocument/2006/relationships/tags" Target="../tags/tag62.xml"/><Relationship Id="rId10" Type="http://schemas.openxmlformats.org/officeDocument/2006/relationships/tags" Target="../tags/tag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88745" y="1105626"/>
            <a:ext cx="48013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en-US" altLang="zh-CN" sz="72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kumimoji="1" lang="zh-CN" altLang="en-US" sz="7200" b="1" dirty="0" smtClean="0">
                <a:solidFill>
                  <a:schemeClr val="bg1">
                    <a:lumMod val="95000"/>
                  </a:schemeClr>
                </a:solidFill>
              </a:rPr>
              <a:t>拼音输入法</a:t>
            </a:r>
            <a:endParaRPr kumimoji="1" lang="zh-CN" altLang="en-US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2024" y="3707759"/>
            <a:ext cx="6569543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汇报人</a:t>
            </a:r>
            <a:endParaRPr lang="en-US" altLang="zh-CN" sz="1333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张锦黔 </a:t>
            </a:r>
            <a:r>
              <a:rPr lang="en-US" altLang="zh-CN" sz="1333" dirty="0" smtClean="0">
                <a:solidFill>
                  <a:schemeClr val="bg1">
                    <a:lumMod val="95000"/>
                  </a:schemeClr>
                </a:solidFill>
              </a:rPr>
              <a:t>201604014013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2022" y="1061236"/>
            <a:ext cx="6569544" cy="2407040"/>
          </a:xfrm>
          <a:prstGeom prst="rect">
            <a:avLst/>
          </a:prstGeom>
          <a:noFill/>
          <a:ln w="127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74766" y="6115441"/>
            <a:ext cx="269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Gargantuan Music - Fearles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9294" y="-24619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7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/>
      <p:bldP spid="5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VETERBI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ALGORITHM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维特比算法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30" y="881075"/>
            <a:ext cx="9684516" cy="5514076"/>
          </a:xfrm>
          <a:prstGeom prst="rect">
            <a:avLst/>
          </a:prstGeom>
        </p:spPr>
      </p:pic>
      <p:sp>
        <p:nvSpPr>
          <p:cNvPr id="17" name="PA_文本框 8"/>
          <p:cNvSpPr txBox="1"/>
          <p:nvPr>
            <p:custDataLst>
              <p:tags r:id="rId3"/>
            </p:custDataLst>
          </p:nvPr>
        </p:nvSpPr>
        <p:spPr>
          <a:xfrm>
            <a:off x="226023" y="5207576"/>
            <a:ext cx="400676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F1F1F"/>
                </a:solidFill>
              </a:rPr>
              <a:t>晶格网络：按照拼音输入顺序，用每个音对应的若干汉字生成的分层网络。</a:t>
            </a:r>
            <a:endParaRPr lang="en-US" altLang="zh-CN" dirty="0">
              <a:solidFill>
                <a:srgbClr val="1F1F1F"/>
              </a:solidFill>
            </a:endParaRPr>
          </a:p>
        </p:txBody>
      </p:sp>
      <p:sp>
        <p:nvSpPr>
          <p:cNvPr id="18" name="PA_矩形 17"/>
          <p:cNvSpPr/>
          <p:nvPr>
            <p:custDataLst>
              <p:tags r:id="rId4"/>
            </p:custDataLst>
          </p:nvPr>
        </p:nvSpPr>
        <p:spPr>
          <a:xfrm>
            <a:off x="226022" y="4622801"/>
            <a:ext cx="3899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 smtClean="0">
                <a:solidFill>
                  <a:srgbClr val="1F1F1F"/>
                </a:solidFill>
              </a:rPr>
              <a:t>LATTICE  NETWORK</a:t>
            </a:r>
            <a:endParaRPr lang="en-US" altLang="zh-CN" sz="3200" b="1" dirty="0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 rot="528">
            <a:off x="7336800" y="2051915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4" name="矩形 43"/>
          <p:cNvSpPr/>
          <p:nvPr/>
        </p:nvSpPr>
        <p:spPr>
          <a:xfrm>
            <a:off x="7444157" y="2127801"/>
            <a:ext cx="800219" cy="93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汉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48" name="PA_文本框 47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VETERBI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ALGORITHM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维特比算法</a:t>
            </a:r>
          </a:p>
        </p:txBody>
      </p:sp>
      <p:sp>
        <p:nvSpPr>
          <p:cNvPr id="49" name="PA_矩形 48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14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51" name="矩形 50"/>
          <p:cNvSpPr/>
          <p:nvPr/>
        </p:nvSpPr>
        <p:spPr>
          <a:xfrm rot="528">
            <a:off x="9893183" y="1360044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2" name="矩形 51"/>
          <p:cNvSpPr/>
          <p:nvPr/>
        </p:nvSpPr>
        <p:spPr>
          <a:xfrm>
            <a:off x="10000541" y="143593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语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rot="528">
            <a:off x="7334703" y="3424059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5" name="矩形 54"/>
          <p:cNvSpPr/>
          <p:nvPr/>
        </p:nvSpPr>
        <p:spPr>
          <a:xfrm>
            <a:off x="7442061" y="3499945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喊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 rot="528">
            <a:off x="9888033" y="2727267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8" name="矩形 57"/>
          <p:cNvSpPr/>
          <p:nvPr/>
        </p:nvSpPr>
        <p:spPr>
          <a:xfrm>
            <a:off x="9995391" y="280315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与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 rot="528">
            <a:off x="7334704" y="4798556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1" name="矩形 60"/>
          <p:cNvSpPr/>
          <p:nvPr/>
        </p:nvSpPr>
        <p:spPr>
          <a:xfrm>
            <a:off x="7442062" y="4874442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寒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 rot="528">
            <a:off x="9888032" y="4107022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4" name="矩形 63"/>
          <p:cNvSpPr/>
          <p:nvPr/>
        </p:nvSpPr>
        <p:spPr>
          <a:xfrm>
            <a:off x="9995390" y="4182908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鱼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 rot="528">
            <a:off x="9888032" y="5489624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7" name="矩形 66"/>
          <p:cNvSpPr/>
          <p:nvPr/>
        </p:nvSpPr>
        <p:spPr>
          <a:xfrm>
            <a:off x="9995390" y="55655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余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68" name="PA_文本框 10"/>
          <p:cNvSpPr txBox="1"/>
          <p:nvPr>
            <p:custDataLst>
              <p:tags r:id="rId3"/>
            </p:custDataLst>
          </p:nvPr>
        </p:nvSpPr>
        <p:spPr>
          <a:xfrm>
            <a:off x="7222850" y="250748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err="1">
                <a:solidFill>
                  <a:srgbClr val="1F1F1F"/>
                </a:solidFill>
              </a:rPr>
              <a:t>h</a:t>
            </a:r>
            <a:r>
              <a:rPr lang="en-US" altLang="zh-CN" sz="4000" b="1" kern="0" dirty="0" err="1" smtClean="0">
                <a:solidFill>
                  <a:srgbClr val="1F1F1F"/>
                </a:solidFill>
              </a:rPr>
              <a:t>an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sp>
        <p:nvSpPr>
          <p:cNvPr id="69" name="PA_文本框 10"/>
          <p:cNvSpPr txBox="1"/>
          <p:nvPr>
            <p:custDataLst>
              <p:tags r:id="rId4"/>
            </p:custDataLst>
          </p:nvPr>
        </p:nvSpPr>
        <p:spPr>
          <a:xfrm>
            <a:off x="9779234" y="250748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err="1" smtClean="0">
                <a:solidFill>
                  <a:srgbClr val="1F1F1F"/>
                </a:solidFill>
              </a:rPr>
              <a:t>yu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cxnSp>
        <p:nvCxnSpPr>
          <p:cNvPr id="25" name="PA_直线连接符 27"/>
          <p:cNvCxnSpPr>
            <a:stCxn id="40" idx="3"/>
            <a:endCxn id="51" idx="1"/>
          </p:cNvCxnSpPr>
          <p:nvPr>
            <p:custDataLst>
              <p:tags r:id="rId5"/>
            </p:custDataLst>
          </p:nvPr>
        </p:nvCxnSpPr>
        <p:spPr>
          <a:xfrm flipV="1">
            <a:off x="8351733" y="1904279"/>
            <a:ext cx="1541450" cy="692027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PA_直线连接符 27"/>
          <p:cNvCxnSpPr>
            <a:stCxn id="54" idx="3"/>
            <a:endCxn id="51" idx="1"/>
          </p:cNvCxnSpPr>
          <p:nvPr>
            <p:custDataLst>
              <p:tags r:id="rId6"/>
            </p:custDataLst>
          </p:nvPr>
        </p:nvCxnSpPr>
        <p:spPr>
          <a:xfrm flipV="1">
            <a:off x="8349636" y="1904279"/>
            <a:ext cx="1543547" cy="2064171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PA_直线连接符 27"/>
          <p:cNvCxnSpPr>
            <a:stCxn id="60" idx="3"/>
            <a:endCxn id="51" idx="1"/>
          </p:cNvCxnSpPr>
          <p:nvPr>
            <p:custDataLst>
              <p:tags r:id="rId7"/>
            </p:custDataLst>
          </p:nvPr>
        </p:nvCxnSpPr>
        <p:spPr>
          <a:xfrm flipV="1">
            <a:off x="8349637" y="1904279"/>
            <a:ext cx="1543546" cy="3438668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7049" y="2425843"/>
                <a:ext cx="55235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3200" b="1" i="1" smtClean="0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3200" b="1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zh-CN" altLang="en-US" sz="32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32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32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32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32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  <m:r>
                                    <a:rPr lang="zh-CN" altLang="en-US" sz="3200" b="1" i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zh-CN" altLang="en-US" sz="3200" b="1" i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0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=−</m:t>
                          </m:r>
                          <m:r>
                            <a:rPr lang="zh-CN" altLang="en-US" sz="3200" b="1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𝒍𝒏</m:t>
                          </m:r>
                          <m:r>
                            <a:rPr lang="zh-CN" altLang="en-US" sz="3200" b="1" i="0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zh-CN" altLang="en-US" sz="3200" b="1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𝑷</m:t>
                          </m:r>
                          <m:r>
                            <a:rPr lang="zh-CN" altLang="en-US" sz="3200" b="1" i="0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32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32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zh-CN" altLang="en-US" sz="3200" b="1" i="0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32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32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zh-CN" altLang="en-US" sz="3200" b="1" i="0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zh-CN" altLang="en-US" sz="3200" b="1" i="0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3200" b="1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49" y="2425843"/>
                <a:ext cx="5523500" cy="58477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PA_直线连接符 27"/>
          <p:cNvCxnSpPr>
            <a:stCxn id="40" idx="3"/>
            <a:endCxn id="57" idx="1"/>
          </p:cNvCxnSpPr>
          <p:nvPr>
            <p:custDataLst>
              <p:tags r:id="rId8"/>
            </p:custDataLst>
          </p:nvPr>
        </p:nvCxnSpPr>
        <p:spPr>
          <a:xfrm>
            <a:off x="8351733" y="2596306"/>
            <a:ext cx="1536300" cy="675196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PA_直线连接符 27"/>
          <p:cNvCxnSpPr>
            <a:stCxn id="54" idx="3"/>
            <a:endCxn id="57" idx="1"/>
          </p:cNvCxnSpPr>
          <p:nvPr>
            <p:custDataLst>
              <p:tags r:id="rId9"/>
            </p:custDataLst>
          </p:nvPr>
        </p:nvCxnSpPr>
        <p:spPr>
          <a:xfrm flipV="1">
            <a:off x="8349636" y="3271502"/>
            <a:ext cx="1538397" cy="696948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PA_直线连接符 27"/>
          <p:cNvCxnSpPr>
            <a:stCxn id="60" idx="3"/>
            <a:endCxn id="57" idx="1"/>
          </p:cNvCxnSpPr>
          <p:nvPr>
            <p:custDataLst>
              <p:tags r:id="rId10"/>
            </p:custDataLst>
          </p:nvPr>
        </p:nvCxnSpPr>
        <p:spPr>
          <a:xfrm flipV="1">
            <a:off x="8349637" y="3271502"/>
            <a:ext cx="1538396" cy="2071445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PA_直线连接符 27"/>
          <p:cNvCxnSpPr>
            <a:stCxn id="40" idx="3"/>
            <a:endCxn id="63" idx="1"/>
          </p:cNvCxnSpPr>
          <p:nvPr>
            <p:custDataLst>
              <p:tags r:id="rId11"/>
            </p:custDataLst>
          </p:nvPr>
        </p:nvCxnSpPr>
        <p:spPr>
          <a:xfrm>
            <a:off x="8351733" y="2596306"/>
            <a:ext cx="1536299" cy="2054951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PA_直线连接符 27"/>
          <p:cNvCxnSpPr>
            <a:stCxn id="54" idx="3"/>
            <a:endCxn id="63" idx="1"/>
          </p:cNvCxnSpPr>
          <p:nvPr>
            <p:custDataLst>
              <p:tags r:id="rId12"/>
            </p:custDataLst>
          </p:nvPr>
        </p:nvCxnSpPr>
        <p:spPr>
          <a:xfrm>
            <a:off x="8349636" y="3968450"/>
            <a:ext cx="1538396" cy="682807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PA_直线连接符 27"/>
          <p:cNvCxnSpPr>
            <a:stCxn id="60" idx="3"/>
            <a:endCxn id="63" idx="1"/>
          </p:cNvCxnSpPr>
          <p:nvPr>
            <p:custDataLst>
              <p:tags r:id="rId13"/>
            </p:custDataLst>
          </p:nvPr>
        </p:nvCxnSpPr>
        <p:spPr>
          <a:xfrm flipV="1">
            <a:off x="8349637" y="4651257"/>
            <a:ext cx="1538395" cy="691690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PA_直线连接符 27"/>
          <p:cNvCxnSpPr>
            <a:stCxn id="40" idx="3"/>
            <a:endCxn id="66" idx="1"/>
          </p:cNvCxnSpPr>
          <p:nvPr>
            <p:custDataLst>
              <p:tags r:id="rId14"/>
            </p:custDataLst>
          </p:nvPr>
        </p:nvCxnSpPr>
        <p:spPr>
          <a:xfrm>
            <a:off x="8351733" y="2596306"/>
            <a:ext cx="1536299" cy="3437553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PA_直线连接符 27"/>
          <p:cNvCxnSpPr>
            <a:stCxn id="54" idx="3"/>
            <a:endCxn id="66" idx="1"/>
          </p:cNvCxnSpPr>
          <p:nvPr>
            <p:custDataLst>
              <p:tags r:id="rId15"/>
            </p:custDataLst>
          </p:nvPr>
        </p:nvCxnSpPr>
        <p:spPr>
          <a:xfrm>
            <a:off x="8349636" y="3968450"/>
            <a:ext cx="1538396" cy="2065409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PA_直线连接符 27"/>
          <p:cNvCxnSpPr>
            <a:stCxn id="60" idx="3"/>
            <a:endCxn id="66" idx="1"/>
          </p:cNvCxnSpPr>
          <p:nvPr>
            <p:custDataLst>
              <p:tags r:id="rId16"/>
            </p:custDataLst>
          </p:nvPr>
        </p:nvCxnSpPr>
        <p:spPr>
          <a:xfrm>
            <a:off x="8349637" y="5342947"/>
            <a:ext cx="1538395" cy="690912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PA_文本框 27"/>
          <p:cNvSpPr txBox="1"/>
          <p:nvPr>
            <p:custDataLst>
              <p:tags r:id="rId17"/>
            </p:custDataLst>
          </p:nvPr>
        </p:nvSpPr>
        <p:spPr>
          <a:xfrm>
            <a:off x="11415683" y="1435930"/>
            <a:ext cx="446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414141"/>
                </a:solidFill>
              </a:rPr>
              <a:t>汉语</a:t>
            </a:r>
            <a:endParaRPr lang="zh-CN" altLang="en-US" dirty="0">
              <a:solidFill>
                <a:srgbClr val="414141"/>
              </a:solidFill>
            </a:endParaRPr>
          </a:p>
        </p:txBody>
      </p:sp>
      <p:sp>
        <p:nvSpPr>
          <p:cNvPr id="65" name="PA_文本框 27"/>
          <p:cNvSpPr txBox="1"/>
          <p:nvPr>
            <p:custDataLst>
              <p:tags r:id="rId18"/>
            </p:custDataLst>
          </p:nvPr>
        </p:nvSpPr>
        <p:spPr>
          <a:xfrm>
            <a:off x="11415682" y="2803153"/>
            <a:ext cx="446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14141"/>
                </a:solidFill>
              </a:rPr>
              <a:t>汉与</a:t>
            </a:r>
            <a:endParaRPr lang="zh-CN" altLang="en-US" dirty="0">
              <a:solidFill>
                <a:srgbClr val="414141"/>
              </a:solidFill>
            </a:endParaRPr>
          </a:p>
        </p:txBody>
      </p:sp>
      <p:sp>
        <p:nvSpPr>
          <p:cNvPr id="75" name="PA_文本框 27"/>
          <p:cNvSpPr txBox="1"/>
          <p:nvPr>
            <p:custDataLst>
              <p:tags r:id="rId19"/>
            </p:custDataLst>
          </p:nvPr>
        </p:nvSpPr>
        <p:spPr>
          <a:xfrm>
            <a:off x="11415681" y="4166105"/>
            <a:ext cx="446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14141"/>
                </a:solidFill>
              </a:rPr>
              <a:t>寒鱼</a:t>
            </a:r>
            <a:endParaRPr lang="zh-CN" altLang="en-US" dirty="0">
              <a:solidFill>
                <a:srgbClr val="414141"/>
              </a:solidFill>
            </a:endParaRPr>
          </a:p>
        </p:txBody>
      </p:sp>
      <p:sp>
        <p:nvSpPr>
          <p:cNvPr id="76" name="PA_文本框 27"/>
          <p:cNvSpPr txBox="1"/>
          <p:nvPr>
            <p:custDataLst>
              <p:tags r:id="rId20"/>
            </p:custDataLst>
          </p:nvPr>
        </p:nvSpPr>
        <p:spPr>
          <a:xfrm>
            <a:off x="11415680" y="5529057"/>
            <a:ext cx="446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14141"/>
                </a:solidFill>
              </a:rPr>
              <a:t>喊余</a:t>
            </a:r>
            <a:endParaRPr lang="zh-CN" altLang="en-US" dirty="0">
              <a:solidFill>
                <a:srgbClr val="41414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PA_矩形 17"/>
              <p:cNvSpPr/>
              <p:nvPr>
                <p:custDataLst>
                  <p:tags r:id="rId21"/>
                </p:custDataLst>
              </p:nvPr>
            </p:nvSpPr>
            <p:spPr>
              <a:xfrm>
                <a:off x="707049" y="3989072"/>
                <a:ext cx="5523500" cy="1218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800" b="1" dirty="0" smtClean="0">
                    <a:solidFill>
                      <a:srgbClr val="414141"/>
                    </a:solidFill>
                  </a:rPr>
                  <a:t>特殊情况：</a:t>
                </a:r>
                <a:endParaRPr lang="en-US" altLang="zh-CN" sz="2800" b="1" dirty="0" smtClean="0">
                  <a:solidFill>
                    <a:srgbClr val="41414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zh-CN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solidFill>
                          <a:srgbClr val="414141"/>
                        </a:solidFill>
                        <a:latin typeface="Cambria Math" charset="0"/>
                      </a:rPr>
                      <m:t>=−</m:t>
                    </m:r>
                    <m:r>
                      <a:rPr lang="en-US" altLang="zh-CN" sz="2800" i="1">
                        <a:solidFill>
                          <a:srgbClr val="414141"/>
                        </a:solidFill>
                        <a:latin typeface="Cambria Math" charset="0"/>
                      </a:rPr>
                      <m:t>𝑙𝑛</m:t>
                    </m:r>
                    <m:r>
                      <a:rPr lang="en-US" altLang="zh-CN" sz="2800" i="1">
                        <a:solidFill>
                          <a:srgbClr val="414141"/>
                        </a:solidFill>
                        <a:latin typeface="Cambria Math" charset="0"/>
                      </a:rPr>
                      <m:t>  [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</m:d>
                    <m:f>
                      <m:fPr>
                        <m:ctrlPr>
                          <a:rPr lang="zh-CN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zh-CN" altLang="zh-CN" sz="2800" i="1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800" i="1">
                                    <a:solidFill>
                                      <a:srgbClr val="41414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41414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41414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800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zh-CN" altLang="zh-CN" sz="2800" i="1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800" i="1">
                                    <a:solidFill>
                                      <a:srgbClr val="41414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41414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41414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800" i="1">
                        <a:solidFill>
                          <a:srgbClr val="41414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zh-CN" sz="2800" dirty="0">
                    <a:solidFill>
                      <a:srgbClr val="414141"/>
                    </a:solidFill>
                    <a:effectLst/>
                  </a:rPr>
                  <a:t> </a:t>
                </a:r>
                <a:endParaRPr lang="en-US" altLang="zh-CN" sz="2800" b="1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77" name="PA_矩形 1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707049" y="3989072"/>
                <a:ext cx="5523500" cy="1218667"/>
              </a:xfrm>
              <a:prstGeom prst="rect">
                <a:avLst/>
              </a:prstGeom>
              <a:blipFill rotWithShape="0">
                <a:blip r:embed="rId25"/>
                <a:stretch>
                  <a:fillRect l="-2318" t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51" grpId="0" animBg="1"/>
      <p:bldP spid="52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  <p:bldP spid="68" grpId="0"/>
      <p:bldP spid="69" grpId="0"/>
      <p:bldP spid="8" grpId="0"/>
      <p:bldP spid="62" grpId="0"/>
      <p:bldP spid="65" grpId="0"/>
      <p:bldP spid="75" grpId="0"/>
      <p:bldP spid="76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4070552" y="2429793"/>
            <a:ext cx="1650263" cy="165026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8000" b="1" dirty="0" smtClean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kumimoji="1" lang="zh-CN" altLang="en-US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5914474" y="240960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400" dirty="0" smtClean="0">
                <a:solidFill>
                  <a:schemeClr val="bg1">
                    <a:lumMod val="95000"/>
                  </a:schemeClr>
                </a:solidFill>
              </a:rPr>
              <a:t>程序设计</a:t>
            </a:r>
            <a:endParaRPr kumimoji="1" lang="zh-CN" alt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5914473" y="3320898"/>
            <a:ext cx="244169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训练样本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数据管理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32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SAMPLE FOR TRAIN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训练样本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03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4980854" y="1261322"/>
            <a:ext cx="2102493" cy="4770661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6" name="PA_矩形 5"/>
          <p:cNvSpPr/>
          <p:nvPr>
            <p:custDataLst>
              <p:tags r:id="rId4"/>
            </p:custDataLst>
          </p:nvPr>
        </p:nvSpPr>
        <p:spPr>
          <a:xfrm>
            <a:off x="7083346" y="1261322"/>
            <a:ext cx="2102493" cy="477066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7" name="PA_矩形 6"/>
          <p:cNvSpPr/>
          <p:nvPr>
            <p:custDataLst>
              <p:tags r:id="rId5"/>
            </p:custDataLst>
          </p:nvPr>
        </p:nvSpPr>
        <p:spPr>
          <a:xfrm>
            <a:off x="9185840" y="1261323"/>
            <a:ext cx="2102493" cy="4770662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PA_任意多边形 10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7739567" y="1895567"/>
            <a:ext cx="790052" cy="877372"/>
          </a:xfrm>
          <a:custGeom>
            <a:avLst/>
            <a:gdLst>
              <a:gd name="T0" fmla="*/ 13 w 77"/>
              <a:gd name="T1" fmla="*/ 8 h 86"/>
              <a:gd name="T2" fmla="*/ 38 w 77"/>
              <a:gd name="T3" fmla="*/ 1 h 86"/>
              <a:gd name="T4" fmla="*/ 59 w 77"/>
              <a:gd name="T5" fmla="*/ 13 h 86"/>
              <a:gd name="T6" fmla="*/ 66 w 77"/>
              <a:gd name="T7" fmla="*/ 38 h 86"/>
              <a:gd name="T8" fmla="*/ 58 w 77"/>
              <a:gd name="T9" fmla="*/ 55 h 86"/>
              <a:gd name="T10" fmla="*/ 64 w 77"/>
              <a:gd name="T11" fmla="*/ 59 h 86"/>
              <a:gd name="T12" fmla="*/ 74 w 77"/>
              <a:gd name="T13" fmla="*/ 72 h 86"/>
              <a:gd name="T14" fmla="*/ 73 w 77"/>
              <a:gd name="T15" fmla="*/ 84 h 86"/>
              <a:gd name="T16" fmla="*/ 73 w 77"/>
              <a:gd name="T17" fmla="*/ 84 h 86"/>
              <a:gd name="T18" fmla="*/ 62 w 77"/>
              <a:gd name="T19" fmla="*/ 82 h 86"/>
              <a:gd name="T20" fmla="*/ 51 w 77"/>
              <a:gd name="T21" fmla="*/ 68 h 86"/>
              <a:gd name="T22" fmla="*/ 49 w 77"/>
              <a:gd name="T23" fmla="*/ 63 h 86"/>
              <a:gd name="T24" fmla="*/ 30 w 77"/>
              <a:gd name="T25" fmla="*/ 66 h 86"/>
              <a:gd name="T26" fmla="*/ 8 w 77"/>
              <a:gd name="T27" fmla="*/ 54 h 86"/>
              <a:gd name="T28" fmla="*/ 1 w 77"/>
              <a:gd name="T29" fmla="*/ 30 h 86"/>
              <a:gd name="T30" fmla="*/ 13 w 77"/>
              <a:gd name="T31" fmla="*/ 8 h 86"/>
              <a:gd name="T32" fmla="*/ 30 w 77"/>
              <a:gd name="T33" fmla="*/ 49 h 86"/>
              <a:gd name="T34" fmla="*/ 38 w 77"/>
              <a:gd name="T35" fmla="*/ 49 h 86"/>
              <a:gd name="T36" fmla="*/ 38 w 77"/>
              <a:gd name="T37" fmla="*/ 40 h 86"/>
              <a:gd name="T38" fmla="*/ 47 w 77"/>
              <a:gd name="T39" fmla="*/ 40 h 86"/>
              <a:gd name="T40" fmla="*/ 47 w 77"/>
              <a:gd name="T41" fmla="*/ 32 h 86"/>
              <a:gd name="T42" fmla="*/ 38 w 77"/>
              <a:gd name="T43" fmla="*/ 32 h 86"/>
              <a:gd name="T44" fmla="*/ 38 w 77"/>
              <a:gd name="T45" fmla="*/ 23 h 86"/>
              <a:gd name="T46" fmla="*/ 30 w 77"/>
              <a:gd name="T47" fmla="*/ 23 h 86"/>
              <a:gd name="T48" fmla="*/ 30 w 77"/>
              <a:gd name="T49" fmla="*/ 32 h 86"/>
              <a:gd name="T50" fmla="*/ 21 w 77"/>
              <a:gd name="T51" fmla="*/ 32 h 86"/>
              <a:gd name="T52" fmla="*/ 21 w 77"/>
              <a:gd name="T53" fmla="*/ 40 h 86"/>
              <a:gd name="T54" fmla="*/ 30 w 77"/>
              <a:gd name="T55" fmla="*/ 40 h 86"/>
              <a:gd name="T56" fmla="*/ 30 w 77"/>
              <a:gd name="T57" fmla="*/ 49 h 86"/>
              <a:gd name="T58" fmla="*/ 18 w 77"/>
              <a:gd name="T59" fmla="*/ 36 h 86"/>
              <a:gd name="T60" fmla="*/ 43 w 77"/>
              <a:gd name="T61" fmla="*/ 19 h 86"/>
              <a:gd name="T62" fmla="*/ 18 w 77"/>
              <a:gd name="T63" fmla="*/ 36 h 86"/>
              <a:gd name="T64" fmla="*/ 36 w 77"/>
              <a:gd name="T65" fmla="*/ 12 h 86"/>
              <a:gd name="T66" fmla="*/ 20 w 77"/>
              <a:gd name="T67" fmla="*/ 16 h 86"/>
              <a:gd name="T68" fmla="*/ 12 w 77"/>
              <a:gd name="T69" fmla="*/ 31 h 86"/>
              <a:gd name="T70" fmla="*/ 16 w 77"/>
              <a:gd name="T71" fmla="*/ 47 h 86"/>
              <a:gd name="T72" fmla="*/ 31 w 77"/>
              <a:gd name="T73" fmla="*/ 55 h 86"/>
              <a:gd name="T74" fmla="*/ 47 w 77"/>
              <a:gd name="T75" fmla="*/ 51 h 86"/>
              <a:gd name="T76" fmla="*/ 55 w 77"/>
              <a:gd name="T77" fmla="*/ 36 h 86"/>
              <a:gd name="T78" fmla="*/ 51 w 77"/>
              <a:gd name="T79" fmla="*/ 20 h 86"/>
              <a:gd name="T80" fmla="*/ 36 w 77"/>
              <a:gd name="T81" fmla="*/ 12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" h="86">
                <a:moveTo>
                  <a:pt x="13" y="8"/>
                </a:moveTo>
                <a:cubicBezTo>
                  <a:pt x="20" y="2"/>
                  <a:pt x="29" y="0"/>
                  <a:pt x="38" y="1"/>
                </a:cubicBezTo>
                <a:cubicBezTo>
                  <a:pt x="46" y="2"/>
                  <a:pt x="54" y="6"/>
                  <a:pt x="59" y="13"/>
                </a:cubicBezTo>
                <a:cubicBezTo>
                  <a:pt x="65" y="21"/>
                  <a:pt x="67" y="29"/>
                  <a:pt x="66" y="38"/>
                </a:cubicBezTo>
                <a:cubicBezTo>
                  <a:pt x="65" y="44"/>
                  <a:pt x="63" y="50"/>
                  <a:pt x="58" y="55"/>
                </a:cubicBezTo>
                <a:cubicBezTo>
                  <a:pt x="60" y="56"/>
                  <a:pt x="62" y="57"/>
                  <a:pt x="64" y="59"/>
                </a:cubicBezTo>
                <a:cubicBezTo>
                  <a:pt x="74" y="72"/>
                  <a:pt x="74" y="72"/>
                  <a:pt x="74" y="72"/>
                </a:cubicBezTo>
                <a:cubicBezTo>
                  <a:pt x="77" y="76"/>
                  <a:pt x="76" y="81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69" y="86"/>
                  <a:pt x="64" y="86"/>
                  <a:pt x="62" y="82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7"/>
                  <a:pt x="49" y="65"/>
                  <a:pt x="49" y="63"/>
                </a:cubicBezTo>
                <a:cubicBezTo>
                  <a:pt x="43" y="66"/>
                  <a:pt x="36" y="67"/>
                  <a:pt x="30" y="66"/>
                </a:cubicBezTo>
                <a:cubicBezTo>
                  <a:pt x="21" y="65"/>
                  <a:pt x="13" y="61"/>
                  <a:pt x="8" y="54"/>
                </a:cubicBezTo>
                <a:cubicBezTo>
                  <a:pt x="2" y="47"/>
                  <a:pt x="0" y="38"/>
                  <a:pt x="1" y="30"/>
                </a:cubicBezTo>
                <a:cubicBezTo>
                  <a:pt x="2" y="21"/>
                  <a:pt x="6" y="13"/>
                  <a:pt x="13" y="8"/>
                </a:cubicBezTo>
                <a:close/>
                <a:moveTo>
                  <a:pt x="30" y="49"/>
                </a:moveTo>
                <a:cubicBezTo>
                  <a:pt x="38" y="49"/>
                  <a:pt x="38" y="49"/>
                  <a:pt x="38" y="49"/>
                </a:cubicBezTo>
                <a:cubicBezTo>
                  <a:pt x="38" y="40"/>
                  <a:pt x="38" y="40"/>
                  <a:pt x="38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2"/>
                  <a:pt x="47" y="32"/>
                  <a:pt x="47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23"/>
                  <a:pt x="38" y="23"/>
                  <a:pt x="38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32"/>
                  <a:pt x="30" y="32"/>
                  <a:pt x="30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40"/>
                  <a:pt x="21" y="40"/>
                  <a:pt x="21" y="40"/>
                </a:cubicBezTo>
                <a:cubicBezTo>
                  <a:pt x="30" y="40"/>
                  <a:pt x="30" y="40"/>
                  <a:pt x="30" y="40"/>
                </a:cubicBezTo>
                <a:cubicBezTo>
                  <a:pt x="30" y="49"/>
                  <a:pt x="30" y="49"/>
                  <a:pt x="30" y="49"/>
                </a:cubicBezTo>
                <a:close/>
                <a:moveTo>
                  <a:pt x="18" y="36"/>
                </a:moveTo>
                <a:cubicBezTo>
                  <a:pt x="22" y="26"/>
                  <a:pt x="31" y="21"/>
                  <a:pt x="43" y="19"/>
                </a:cubicBezTo>
                <a:cubicBezTo>
                  <a:pt x="31" y="11"/>
                  <a:pt x="16" y="22"/>
                  <a:pt x="18" y="36"/>
                </a:cubicBezTo>
                <a:close/>
                <a:moveTo>
                  <a:pt x="36" y="12"/>
                </a:moveTo>
                <a:cubicBezTo>
                  <a:pt x="31" y="11"/>
                  <a:pt x="25" y="13"/>
                  <a:pt x="20" y="16"/>
                </a:cubicBezTo>
                <a:cubicBezTo>
                  <a:pt x="15" y="20"/>
                  <a:pt x="13" y="25"/>
                  <a:pt x="12" y="31"/>
                </a:cubicBezTo>
                <a:cubicBezTo>
                  <a:pt x="11" y="37"/>
                  <a:pt x="13" y="42"/>
                  <a:pt x="16" y="47"/>
                </a:cubicBezTo>
                <a:cubicBezTo>
                  <a:pt x="20" y="52"/>
                  <a:pt x="25" y="55"/>
                  <a:pt x="31" y="55"/>
                </a:cubicBezTo>
                <a:cubicBezTo>
                  <a:pt x="36" y="56"/>
                  <a:pt x="42" y="55"/>
                  <a:pt x="47" y="51"/>
                </a:cubicBezTo>
                <a:cubicBezTo>
                  <a:pt x="52" y="47"/>
                  <a:pt x="55" y="42"/>
                  <a:pt x="55" y="36"/>
                </a:cubicBezTo>
                <a:cubicBezTo>
                  <a:pt x="56" y="31"/>
                  <a:pt x="54" y="25"/>
                  <a:pt x="51" y="20"/>
                </a:cubicBezTo>
                <a:cubicBezTo>
                  <a:pt x="47" y="15"/>
                  <a:pt x="42" y="13"/>
                  <a:pt x="36" y="1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917" tIns="60959" rIns="121917" bIns="60959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3200" kern="0">
              <a:solidFill>
                <a:sysClr val="windowText" lastClr="000000"/>
              </a:solidFill>
            </a:endParaRPr>
          </a:p>
        </p:txBody>
      </p:sp>
      <p:sp>
        <p:nvSpPr>
          <p:cNvPr id="9" name="PA_任意多边形 1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491185" y="1957009"/>
            <a:ext cx="1081832" cy="754489"/>
          </a:xfrm>
          <a:custGeom>
            <a:avLst/>
            <a:gdLst>
              <a:gd name="T0" fmla="*/ 56 w 112"/>
              <a:gd name="T1" fmla="*/ 20 h 77"/>
              <a:gd name="T2" fmla="*/ 15 w 112"/>
              <a:gd name="T3" fmla="*/ 49 h 77"/>
              <a:gd name="T4" fmla="*/ 10 w 112"/>
              <a:gd name="T5" fmla="*/ 52 h 77"/>
              <a:gd name="T6" fmla="*/ 4 w 112"/>
              <a:gd name="T7" fmla="*/ 66 h 77"/>
              <a:gd name="T8" fmla="*/ 4 w 112"/>
              <a:gd name="T9" fmla="*/ 37 h 77"/>
              <a:gd name="T10" fmla="*/ 0 w 112"/>
              <a:gd name="T11" fmla="*/ 46 h 77"/>
              <a:gd name="T12" fmla="*/ 13 w 112"/>
              <a:gd name="T13" fmla="*/ 29 h 77"/>
              <a:gd name="T14" fmla="*/ 15 w 112"/>
              <a:gd name="T15" fmla="*/ 49 h 77"/>
              <a:gd name="T16" fmla="*/ 15 w 112"/>
              <a:gd name="T17" fmla="*/ 25 h 77"/>
              <a:gd name="T18" fmla="*/ 3 w 112"/>
              <a:gd name="T19" fmla="*/ 22 h 77"/>
              <a:gd name="T20" fmla="*/ 96 w 112"/>
              <a:gd name="T21" fmla="*/ 66 h 77"/>
              <a:gd name="T22" fmla="*/ 102 w 112"/>
              <a:gd name="T23" fmla="*/ 52 h 77"/>
              <a:gd name="T24" fmla="*/ 107 w 112"/>
              <a:gd name="T25" fmla="*/ 49 h 77"/>
              <a:gd name="T26" fmla="*/ 107 w 112"/>
              <a:gd name="T27" fmla="*/ 37 h 77"/>
              <a:gd name="T28" fmla="*/ 112 w 112"/>
              <a:gd name="T29" fmla="*/ 33 h 77"/>
              <a:gd name="T30" fmla="*/ 98 w 112"/>
              <a:gd name="T31" fmla="*/ 31 h 77"/>
              <a:gd name="T32" fmla="*/ 101 w 112"/>
              <a:gd name="T33" fmla="*/ 15 h 77"/>
              <a:gd name="T34" fmla="*/ 97 w 112"/>
              <a:gd name="T35" fmla="*/ 26 h 77"/>
              <a:gd name="T36" fmla="*/ 101 w 112"/>
              <a:gd name="T37" fmla="*/ 15 h 77"/>
              <a:gd name="T38" fmla="*/ 80 w 112"/>
              <a:gd name="T39" fmla="*/ 72 h 77"/>
              <a:gd name="T40" fmla="*/ 82 w 112"/>
              <a:gd name="T41" fmla="*/ 72 h 77"/>
              <a:gd name="T42" fmla="*/ 87 w 112"/>
              <a:gd name="T43" fmla="*/ 47 h 77"/>
              <a:gd name="T44" fmla="*/ 88 w 112"/>
              <a:gd name="T45" fmla="*/ 47 h 77"/>
              <a:gd name="T46" fmla="*/ 88 w 112"/>
              <a:gd name="T47" fmla="*/ 26 h 77"/>
              <a:gd name="T48" fmla="*/ 77 w 112"/>
              <a:gd name="T49" fmla="*/ 51 h 77"/>
              <a:gd name="T50" fmla="*/ 65 w 112"/>
              <a:gd name="T51" fmla="*/ 32 h 77"/>
              <a:gd name="T52" fmla="*/ 64 w 112"/>
              <a:gd name="T53" fmla="*/ 50 h 77"/>
              <a:gd name="T54" fmla="*/ 57 w 112"/>
              <a:gd name="T55" fmla="*/ 55 h 77"/>
              <a:gd name="T56" fmla="*/ 48 w 112"/>
              <a:gd name="T57" fmla="*/ 77 h 77"/>
              <a:gd name="T58" fmla="*/ 48 w 112"/>
              <a:gd name="T59" fmla="*/ 32 h 77"/>
              <a:gd name="T60" fmla="*/ 41 w 112"/>
              <a:gd name="T61" fmla="*/ 47 h 77"/>
              <a:gd name="T62" fmla="*/ 65 w 112"/>
              <a:gd name="T63" fmla="*/ 21 h 77"/>
              <a:gd name="T64" fmla="*/ 65 w 112"/>
              <a:gd name="T65" fmla="*/ 47 h 77"/>
              <a:gd name="T66" fmla="*/ 31 w 112"/>
              <a:gd name="T67" fmla="*/ 72 h 77"/>
              <a:gd name="T68" fmla="*/ 30 w 112"/>
              <a:gd name="T69" fmla="*/ 72 h 77"/>
              <a:gd name="T70" fmla="*/ 24 w 112"/>
              <a:gd name="T71" fmla="*/ 47 h 77"/>
              <a:gd name="T72" fmla="*/ 23 w 112"/>
              <a:gd name="T73" fmla="*/ 47 h 77"/>
              <a:gd name="T74" fmla="*/ 23 w 112"/>
              <a:gd name="T75" fmla="*/ 26 h 77"/>
              <a:gd name="T76" fmla="*/ 35 w 112"/>
              <a:gd name="T77" fmla="*/ 51 h 77"/>
              <a:gd name="T78" fmla="*/ 39 w 112"/>
              <a:gd name="T79" fmla="*/ 17 h 77"/>
              <a:gd name="T80" fmla="*/ 31 w 112"/>
              <a:gd name="T81" fmla="*/ 25 h 77"/>
              <a:gd name="T82" fmla="*/ 81 w 112"/>
              <a:gd name="T83" fmla="*/ 9 h 77"/>
              <a:gd name="T84" fmla="*/ 75 w 112"/>
              <a:gd name="T85" fmla="*/ 23 h 77"/>
              <a:gd name="T86" fmla="*/ 81 w 112"/>
              <a:gd name="T87" fmla="*/ 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917" tIns="60959" rIns="121917" bIns="60959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3200" kern="0">
              <a:solidFill>
                <a:sysClr val="windowText" lastClr="000000"/>
              </a:solidFill>
            </a:endParaRPr>
          </a:p>
        </p:txBody>
      </p:sp>
      <p:sp>
        <p:nvSpPr>
          <p:cNvPr id="10" name="PA_任意多边形 18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9851824" y="1910514"/>
            <a:ext cx="780288" cy="862425"/>
          </a:xfrm>
          <a:custGeom>
            <a:avLst/>
            <a:gdLst>
              <a:gd name="T0" fmla="*/ 70 w 80"/>
              <a:gd name="T1" fmla="*/ 82 h 89"/>
              <a:gd name="T2" fmla="*/ 57 w 80"/>
              <a:gd name="T3" fmla="*/ 78 h 89"/>
              <a:gd name="T4" fmla="*/ 54 w 80"/>
              <a:gd name="T5" fmla="*/ 63 h 89"/>
              <a:gd name="T6" fmla="*/ 54 w 80"/>
              <a:gd name="T7" fmla="*/ 51 h 89"/>
              <a:gd name="T8" fmla="*/ 60 w 80"/>
              <a:gd name="T9" fmla="*/ 66 h 89"/>
              <a:gd name="T10" fmla="*/ 66 w 80"/>
              <a:gd name="T11" fmla="*/ 66 h 89"/>
              <a:gd name="T12" fmla="*/ 64 w 80"/>
              <a:gd name="T13" fmla="*/ 53 h 89"/>
              <a:gd name="T14" fmla="*/ 54 w 80"/>
              <a:gd name="T15" fmla="*/ 33 h 89"/>
              <a:gd name="T16" fmla="*/ 54 w 80"/>
              <a:gd name="T17" fmla="*/ 12 h 89"/>
              <a:gd name="T18" fmla="*/ 57 w 80"/>
              <a:gd name="T19" fmla="*/ 7 h 89"/>
              <a:gd name="T20" fmla="*/ 70 w 80"/>
              <a:gd name="T21" fmla="*/ 11 h 89"/>
              <a:gd name="T22" fmla="*/ 79 w 80"/>
              <a:gd name="T23" fmla="*/ 34 h 89"/>
              <a:gd name="T24" fmla="*/ 66 w 80"/>
              <a:gd name="T25" fmla="*/ 22 h 89"/>
              <a:gd name="T26" fmla="*/ 61 w 80"/>
              <a:gd name="T27" fmla="*/ 23 h 89"/>
              <a:gd name="T28" fmla="*/ 66 w 80"/>
              <a:gd name="T29" fmla="*/ 37 h 89"/>
              <a:gd name="T30" fmla="*/ 80 w 80"/>
              <a:gd name="T31" fmla="*/ 57 h 89"/>
              <a:gd name="T32" fmla="*/ 70 w 80"/>
              <a:gd name="T33" fmla="*/ 78 h 89"/>
              <a:gd name="T34" fmla="*/ 48 w 80"/>
              <a:gd name="T35" fmla="*/ 0 h 89"/>
              <a:gd name="T36" fmla="*/ 48 w 80"/>
              <a:gd name="T37" fmla="*/ 26 h 89"/>
              <a:gd name="T38" fmla="*/ 48 w 80"/>
              <a:gd name="T39" fmla="*/ 56 h 89"/>
              <a:gd name="T40" fmla="*/ 48 w 80"/>
              <a:gd name="T41" fmla="*/ 78 h 89"/>
              <a:gd name="T42" fmla="*/ 45 w 80"/>
              <a:gd name="T43" fmla="*/ 89 h 89"/>
              <a:gd name="T44" fmla="*/ 0 w 80"/>
              <a:gd name="T45" fmla="*/ 45 h 89"/>
              <a:gd name="T46" fmla="*/ 45 w 80"/>
              <a:gd name="T47" fmla="*/ 0 h 89"/>
              <a:gd name="T48" fmla="*/ 29 w 80"/>
              <a:gd name="T49" fmla="*/ 61 h 89"/>
              <a:gd name="T50" fmla="*/ 38 w 80"/>
              <a:gd name="T51" fmla="*/ 75 h 89"/>
              <a:gd name="T52" fmla="*/ 21 w 80"/>
              <a:gd name="T53" fmla="*/ 59 h 89"/>
              <a:gd name="T54" fmla="*/ 13 w 80"/>
              <a:gd name="T55" fmla="*/ 54 h 89"/>
              <a:gd name="T56" fmla="*/ 27 w 80"/>
              <a:gd name="T57" fmla="*/ 74 h 89"/>
              <a:gd name="T58" fmla="*/ 13 w 80"/>
              <a:gd name="T59" fmla="*/ 35 h 89"/>
              <a:gd name="T60" fmla="*/ 21 w 80"/>
              <a:gd name="T61" fmla="*/ 31 h 89"/>
              <a:gd name="T62" fmla="*/ 21 w 80"/>
              <a:gd name="T63" fmla="*/ 21 h 89"/>
              <a:gd name="T64" fmla="*/ 29 w 80"/>
              <a:gd name="T65" fmla="*/ 28 h 89"/>
              <a:gd name="T66" fmla="*/ 38 w 80"/>
              <a:gd name="T67" fmla="*/ 14 h 89"/>
              <a:gd name="T68" fmla="*/ 29 w 80"/>
              <a:gd name="T69" fmla="*/ 28 h 89"/>
              <a:gd name="T70" fmla="*/ 27 w 80"/>
              <a:gd name="T71" fmla="*/ 36 h 89"/>
              <a:gd name="T72" fmla="*/ 27 w 80"/>
              <a:gd name="T73" fmla="*/ 53 h 89"/>
              <a:gd name="T74" fmla="*/ 38 w 80"/>
              <a:gd name="T75" fmla="*/ 34 h 89"/>
              <a:gd name="T76" fmla="*/ 14 w 80"/>
              <a:gd name="T77" fmla="*/ 45 h 89"/>
              <a:gd name="T78" fmla="*/ 20 w 80"/>
              <a:gd name="T79" fmla="*/ 4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0" h="89">
                <a:moveTo>
                  <a:pt x="70" y="78"/>
                </a:moveTo>
                <a:cubicBezTo>
                  <a:pt x="70" y="82"/>
                  <a:pt x="70" y="82"/>
                  <a:pt x="70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78"/>
                  <a:pt x="57" y="78"/>
                  <a:pt x="57" y="78"/>
                </a:cubicBezTo>
                <a:cubicBezTo>
                  <a:pt x="56" y="77"/>
                  <a:pt x="55" y="77"/>
                  <a:pt x="54" y="77"/>
                </a:cubicBezTo>
                <a:cubicBezTo>
                  <a:pt x="54" y="63"/>
                  <a:pt x="54" y="63"/>
                  <a:pt x="54" y="63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1"/>
                  <a:pt x="54" y="51"/>
                  <a:pt x="54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8"/>
                  <a:pt x="61" y="69"/>
                  <a:pt x="63" y="69"/>
                </a:cubicBezTo>
                <a:cubicBezTo>
                  <a:pt x="65" y="69"/>
                  <a:pt x="66" y="68"/>
                  <a:pt x="66" y="66"/>
                </a:cubicBezTo>
                <a:cubicBezTo>
                  <a:pt x="66" y="59"/>
                  <a:pt x="66" y="59"/>
                  <a:pt x="66" y="59"/>
                </a:cubicBezTo>
                <a:cubicBezTo>
                  <a:pt x="66" y="57"/>
                  <a:pt x="65" y="55"/>
                  <a:pt x="64" y="53"/>
                </a:cubicBezTo>
                <a:cubicBezTo>
                  <a:pt x="63" y="52"/>
                  <a:pt x="59" y="49"/>
                  <a:pt x="54" y="43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12"/>
                  <a:pt x="54" y="12"/>
                  <a:pt x="54" y="12"/>
                </a:cubicBezTo>
                <a:cubicBezTo>
                  <a:pt x="55" y="12"/>
                  <a:pt x="56" y="11"/>
                  <a:pt x="57" y="11"/>
                </a:cubicBezTo>
                <a:cubicBezTo>
                  <a:pt x="57" y="7"/>
                  <a:pt x="57" y="7"/>
                  <a:pt x="57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11"/>
                  <a:pt x="70" y="11"/>
                  <a:pt x="70" y="11"/>
                </a:cubicBezTo>
                <a:cubicBezTo>
                  <a:pt x="76" y="13"/>
                  <a:pt x="79" y="16"/>
                  <a:pt x="79" y="22"/>
                </a:cubicBezTo>
                <a:cubicBezTo>
                  <a:pt x="79" y="34"/>
                  <a:pt x="79" y="34"/>
                  <a:pt x="79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0"/>
                  <a:pt x="65" y="20"/>
                  <a:pt x="63" y="20"/>
                </a:cubicBezTo>
                <a:cubicBezTo>
                  <a:pt x="62" y="20"/>
                  <a:pt x="61" y="21"/>
                  <a:pt x="61" y="23"/>
                </a:cubicBezTo>
                <a:cubicBezTo>
                  <a:pt x="61" y="28"/>
                  <a:pt x="61" y="28"/>
                  <a:pt x="61" y="28"/>
                </a:cubicBezTo>
                <a:cubicBezTo>
                  <a:pt x="61" y="30"/>
                  <a:pt x="63" y="33"/>
                  <a:pt x="66" y="37"/>
                </a:cubicBezTo>
                <a:cubicBezTo>
                  <a:pt x="73" y="43"/>
                  <a:pt x="77" y="47"/>
                  <a:pt x="78" y="50"/>
                </a:cubicBezTo>
                <a:cubicBezTo>
                  <a:pt x="80" y="52"/>
                  <a:pt x="80" y="54"/>
                  <a:pt x="80" y="57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72"/>
                  <a:pt x="77" y="77"/>
                  <a:pt x="70" y="78"/>
                </a:cubicBezTo>
                <a:close/>
                <a:moveTo>
                  <a:pt x="45" y="0"/>
                </a:moveTo>
                <a:cubicBezTo>
                  <a:pt x="46" y="0"/>
                  <a:pt x="47" y="0"/>
                  <a:pt x="48" y="0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63"/>
                  <a:pt x="48" y="63"/>
                  <a:pt x="48" y="63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89"/>
                  <a:pt x="48" y="89"/>
                  <a:pt x="48" y="89"/>
                </a:cubicBezTo>
                <a:cubicBezTo>
                  <a:pt x="47" y="89"/>
                  <a:pt x="46" y="89"/>
                  <a:pt x="45" y="89"/>
                </a:cubicBezTo>
                <a:cubicBezTo>
                  <a:pt x="33" y="89"/>
                  <a:pt x="22" y="84"/>
                  <a:pt x="13" y="76"/>
                </a:cubicBezTo>
                <a:cubicBezTo>
                  <a:pt x="5" y="68"/>
                  <a:pt x="0" y="57"/>
                  <a:pt x="0" y="45"/>
                </a:cubicBezTo>
                <a:cubicBezTo>
                  <a:pt x="0" y="32"/>
                  <a:pt x="5" y="21"/>
                  <a:pt x="13" y="13"/>
                </a:cubicBezTo>
                <a:cubicBezTo>
                  <a:pt x="22" y="5"/>
                  <a:pt x="33" y="0"/>
                  <a:pt x="45" y="0"/>
                </a:cubicBezTo>
                <a:close/>
                <a:moveTo>
                  <a:pt x="38" y="63"/>
                </a:moveTo>
                <a:cubicBezTo>
                  <a:pt x="35" y="62"/>
                  <a:pt x="32" y="62"/>
                  <a:pt x="29" y="61"/>
                </a:cubicBezTo>
                <a:cubicBezTo>
                  <a:pt x="31" y="65"/>
                  <a:pt x="32" y="68"/>
                  <a:pt x="34" y="70"/>
                </a:cubicBezTo>
                <a:cubicBezTo>
                  <a:pt x="35" y="72"/>
                  <a:pt x="37" y="74"/>
                  <a:pt x="38" y="75"/>
                </a:cubicBezTo>
                <a:cubicBezTo>
                  <a:pt x="38" y="63"/>
                  <a:pt x="38" y="63"/>
                  <a:pt x="38" y="63"/>
                </a:cubicBezTo>
                <a:close/>
                <a:moveTo>
                  <a:pt x="21" y="59"/>
                </a:moveTo>
                <a:cubicBezTo>
                  <a:pt x="21" y="59"/>
                  <a:pt x="21" y="59"/>
                  <a:pt x="21" y="59"/>
                </a:cubicBezTo>
                <a:cubicBezTo>
                  <a:pt x="18" y="57"/>
                  <a:pt x="15" y="56"/>
                  <a:pt x="13" y="54"/>
                </a:cubicBezTo>
                <a:cubicBezTo>
                  <a:pt x="14" y="60"/>
                  <a:pt x="17" y="65"/>
                  <a:pt x="21" y="69"/>
                </a:cubicBezTo>
                <a:cubicBezTo>
                  <a:pt x="23" y="70"/>
                  <a:pt x="25" y="72"/>
                  <a:pt x="27" y="74"/>
                </a:cubicBezTo>
                <a:cubicBezTo>
                  <a:pt x="25" y="69"/>
                  <a:pt x="23" y="64"/>
                  <a:pt x="21" y="59"/>
                </a:cubicBezTo>
                <a:close/>
                <a:moveTo>
                  <a:pt x="13" y="35"/>
                </a:moveTo>
                <a:cubicBezTo>
                  <a:pt x="15" y="34"/>
                  <a:pt x="18" y="32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3" y="25"/>
                  <a:pt x="25" y="20"/>
                  <a:pt x="27" y="16"/>
                </a:cubicBezTo>
                <a:cubicBezTo>
                  <a:pt x="25" y="17"/>
                  <a:pt x="23" y="19"/>
                  <a:pt x="21" y="21"/>
                </a:cubicBezTo>
                <a:cubicBezTo>
                  <a:pt x="17" y="25"/>
                  <a:pt x="14" y="30"/>
                  <a:pt x="13" y="35"/>
                </a:cubicBezTo>
                <a:close/>
                <a:moveTo>
                  <a:pt x="29" y="28"/>
                </a:moveTo>
                <a:cubicBezTo>
                  <a:pt x="32" y="28"/>
                  <a:pt x="35" y="27"/>
                  <a:pt x="38" y="27"/>
                </a:cubicBezTo>
                <a:cubicBezTo>
                  <a:pt x="38" y="14"/>
                  <a:pt x="38" y="14"/>
                  <a:pt x="38" y="14"/>
                </a:cubicBezTo>
                <a:cubicBezTo>
                  <a:pt x="37" y="15"/>
                  <a:pt x="35" y="17"/>
                  <a:pt x="34" y="19"/>
                </a:cubicBezTo>
                <a:cubicBezTo>
                  <a:pt x="32" y="22"/>
                  <a:pt x="31" y="25"/>
                  <a:pt x="29" y="28"/>
                </a:cubicBezTo>
                <a:close/>
                <a:moveTo>
                  <a:pt x="38" y="34"/>
                </a:moveTo>
                <a:cubicBezTo>
                  <a:pt x="34" y="34"/>
                  <a:pt x="31" y="35"/>
                  <a:pt x="27" y="36"/>
                </a:cubicBezTo>
                <a:cubicBezTo>
                  <a:pt x="27" y="39"/>
                  <a:pt x="27" y="42"/>
                  <a:pt x="27" y="45"/>
                </a:cubicBezTo>
                <a:cubicBezTo>
                  <a:pt x="27" y="48"/>
                  <a:pt x="27" y="51"/>
                  <a:pt x="27" y="53"/>
                </a:cubicBezTo>
                <a:cubicBezTo>
                  <a:pt x="31" y="54"/>
                  <a:pt x="34" y="55"/>
                  <a:pt x="38" y="56"/>
                </a:cubicBezTo>
                <a:cubicBezTo>
                  <a:pt x="38" y="34"/>
                  <a:pt x="38" y="34"/>
                  <a:pt x="38" y="34"/>
                </a:cubicBezTo>
                <a:close/>
                <a:moveTo>
                  <a:pt x="20" y="39"/>
                </a:moveTo>
                <a:cubicBezTo>
                  <a:pt x="16" y="41"/>
                  <a:pt x="14" y="43"/>
                  <a:pt x="14" y="45"/>
                </a:cubicBezTo>
                <a:cubicBezTo>
                  <a:pt x="14" y="47"/>
                  <a:pt x="16" y="49"/>
                  <a:pt x="20" y="50"/>
                </a:cubicBezTo>
                <a:cubicBezTo>
                  <a:pt x="20" y="49"/>
                  <a:pt x="20" y="47"/>
                  <a:pt x="20" y="45"/>
                </a:cubicBezTo>
                <a:cubicBezTo>
                  <a:pt x="20" y="43"/>
                  <a:pt x="20" y="41"/>
                  <a:pt x="20" y="3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917" tIns="60959" rIns="121917" bIns="60959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3200" kern="0">
              <a:solidFill>
                <a:sysClr val="windowText" lastClr="000000"/>
              </a:solidFill>
            </a:endParaRPr>
          </a:p>
        </p:txBody>
      </p:sp>
      <p:sp>
        <p:nvSpPr>
          <p:cNvPr id="11" name="PA_矩形 10"/>
          <p:cNvSpPr/>
          <p:nvPr>
            <p:custDataLst>
              <p:tags r:id="rId9"/>
            </p:custDataLst>
          </p:nvPr>
        </p:nvSpPr>
        <p:spPr>
          <a:xfrm>
            <a:off x="5107275" y="4347434"/>
            <a:ext cx="1849649" cy="363111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333" dirty="0" smtClean="0">
                <a:solidFill>
                  <a:schemeClr val="bg1"/>
                </a:solidFill>
                <a:latin typeface="微软雅黑"/>
              </a:rPr>
              <a:t>6373</a:t>
            </a:r>
            <a:r>
              <a:rPr lang="zh-CN" altLang="en-US" sz="1333" dirty="0" smtClean="0">
                <a:solidFill>
                  <a:schemeClr val="bg1"/>
                </a:solidFill>
                <a:latin typeface="微软雅黑"/>
              </a:rPr>
              <a:t>个汉字 </a:t>
            </a:r>
            <a:r>
              <a:rPr lang="en-US" altLang="zh-CN" sz="1333" dirty="0" smtClean="0">
                <a:solidFill>
                  <a:schemeClr val="bg1"/>
                </a:solidFill>
                <a:latin typeface="微软雅黑"/>
              </a:rPr>
              <a:t>406</a:t>
            </a:r>
            <a:r>
              <a:rPr lang="zh-CN" altLang="en-US" sz="1333" dirty="0" smtClean="0">
                <a:solidFill>
                  <a:schemeClr val="bg1"/>
                </a:solidFill>
                <a:latin typeface="微软雅黑"/>
              </a:rPr>
              <a:t>个音</a:t>
            </a:r>
            <a:endParaRPr lang="en-US" altLang="zh-CN" sz="1600" kern="0" dirty="0">
              <a:solidFill>
                <a:schemeClr val="bg1"/>
              </a:solidFill>
            </a:endParaRPr>
          </a:p>
        </p:txBody>
      </p:sp>
      <p:sp>
        <p:nvSpPr>
          <p:cNvPr id="12" name="PA_文本框 11"/>
          <p:cNvSpPr txBox="1"/>
          <p:nvPr>
            <p:custDataLst>
              <p:tags r:id="rId10"/>
            </p:custDataLst>
          </p:nvPr>
        </p:nvSpPr>
        <p:spPr>
          <a:xfrm>
            <a:off x="4949603" y="3458361"/>
            <a:ext cx="2165010" cy="45134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zh-CN" altLang="en-US" sz="2133" b="1" kern="0" dirty="0" smtClean="0">
                <a:solidFill>
                  <a:sysClr val="window" lastClr="FFFFFF"/>
                </a:solidFill>
              </a:rPr>
              <a:t>国家标准汉字表</a:t>
            </a:r>
            <a:endParaRPr lang="zh-CN" altLang="en-US" sz="2133" b="1" kern="0" dirty="0">
              <a:solidFill>
                <a:sysClr val="window" lastClr="FFFFFF"/>
              </a:solidFill>
            </a:endParaRPr>
          </a:p>
        </p:txBody>
      </p:sp>
      <p:sp>
        <p:nvSpPr>
          <p:cNvPr id="13" name="PA_文本框 12"/>
          <p:cNvSpPr txBox="1"/>
          <p:nvPr>
            <p:custDataLst>
              <p:tags r:id="rId11"/>
            </p:custDataLst>
          </p:nvPr>
        </p:nvSpPr>
        <p:spPr>
          <a:xfrm>
            <a:off x="5311878" y="3772759"/>
            <a:ext cx="1440452" cy="41043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zh-CN" altLang="en-US" sz="1867" kern="0" dirty="0" smtClean="0">
                <a:solidFill>
                  <a:sysClr val="window" lastClr="FFFFFF"/>
                </a:solidFill>
              </a:rPr>
              <a:t>及拼音方案</a:t>
            </a:r>
            <a:endParaRPr lang="zh-CN" alt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14" name="PA_矩形 13"/>
          <p:cNvSpPr/>
          <p:nvPr>
            <p:custDataLst>
              <p:tags r:id="rId12"/>
            </p:custDataLst>
          </p:nvPr>
        </p:nvSpPr>
        <p:spPr>
          <a:xfrm>
            <a:off x="7209770" y="4369739"/>
            <a:ext cx="1849649" cy="363111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333" dirty="0" smtClean="0">
                <a:solidFill>
                  <a:schemeClr val="bg1"/>
                </a:solidFill>
                <a:latin typeface="微软雅黑"/>
              </a:rPr>
              <a:t>1.4G</a:t>
            </a:r>
            <a:r>
              <a:rPr lang="zh-CN" altLang="en-US" sz="1333" dirty="0" smtClean="0">
                <a:solidFill>
                  <a:schemeClr val="bg1"/>
                </a:solidFill>
                <a:latin typeface="微软雅黑"/>
              </a:rPr>
              <a:t> </a:t>
            </a:r>
            <a:r>
              <a:rPr lang="en-US" altLang="zh-CN" sz="1333" dirty="0" smtClean="0">
                <a:solidFill>
                  <a:schemeClr val="bg1"/>
                </a:solidFill>
                <a:latin typeface="微软雅黑"/>
              </a:rPr>
              <a:t>GBK</a:t>
            </a:r>
            <a:endParaRPr lang="en-US" altLang="zh-CN" sz="1600" kern="0" dirty="0">
              <a:solidFill>
                <a:schemeClr val="bg1"/>
              </a:solidFill>
            </a:endParaRPr>
          </a:p>
        </p:txBody>
      </p:sp>
      <p:sp>
        <p:nvSpPr>
          <p:cNvPr id="15" name="PA_文本框 14"/>
          <p:cNvSpPr txBox="1"/>
          <p:nvPr>
            <p:custDataLst>
              <p:tags r:id="rId13"/>
            </p:custDataLst>
          </p:nvPr>
        </p:nvSpPr>
        <p:spPr>
          <a:xfrm>
            <a:off x="7189153" y="3465170"/>
            <a:ext cx="1890896" cy="45134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zh-CN" altLang="en-US" sz="2133" b="1" kern="0" dirty="0" smtClean="0">
                <a:solidFill>
                  <a:sysClr val="window" lastClr="FFFFFF"/>
                </a:solidFill>
              </a:rPr>
              <a:t>新浪新闻汇总</a:t>
            </a:r>
            <a:endParaRPr lang="zh-CN" altLang="en-US" sz="2133" b="1" kern="0" dirty="0">
              <a:solidFill>
                <a:sysClr val="window" lastClr="FFFFFF"/>
              </a:solidFill>
            </a:endParaRPr>
          </a:p>
        </p:txBody>
      </p:sp>
      <p:sp>
        <p:nvSpPr>
          <p:cNvPr id="16" name="PA_文本框 15"/>
          <p:cNvSpPr txBox="1"/>
          <p:nvPr>
            <p:custDataLst>
              <p:tags r:id="rId14"/>
            </p:custDataLst>
          </p:nvPr>
        </p:nvSpPr>
        <p:spPr>
          <a:xfrm>
            <a:off x="7115408" y="3779568"/>
            <a:ext cx="2038372" cy="41043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zh-CN" altLang="en-US" sz="1867" kern="0" dirty="0" smtClean="0">
                <a:solidFill>
                  <a:sysClr val="window" lastClr="FFFFFF"/>
                </a:solidFill>
              </a:rPr>
              <a:t>（</a:t>
            </a:r>
            <a:r>
              <a:rPr lang="en-US" altLang="zh-CN" sz="1867" kern="0" dirty="0" smtClean="0">
                <a:solidFill>
                  <a:sysClr val="window" lastClr="FFFFFF"/>
                </a:solidFill>
              </a:rPr>
              <a:t>2016</a:t>
            </a:r>
            <a:r>
              <a:rPr lang="zh-CN" altLang="en-US" sz="1867" kern="0" dirty="0" smtClean="0">
                <a:solidFill>
                  <a:sysClr val="window" lastClr="FFFFFF"/>
                </a:solidFill>
              </a:rPr>
              <a:t>年 按月）</a:t>
            </a:r>
            <a:endParaRPr lang="zh-CN" alt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17" name="PA_矩形 16"/>
          <p:cNvSpPr/>
          <p:nvPr>
            <p:custDataLst>
              <p:tags r:id="rId15"/>
            </p:custDataLst>
          </p:nvPr>
        </p:nvSpPr>
        <p:spPr>
          <a:xfrm>
            <a:off x="9310574" y="4363945"/>
            <a:ext cx="1849649" cy="363111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333" dirty="0" smtClean="0">
                <a:solidFill>
                  <a:schemeClr val="bg1"/>
                </a:solidFill>
                <a:latin typeface="微软雅黑"/>
              </a:rPr>
              <a:t>1.1G</a:t>
            </a:r>
            <a:r>
              <a:rPr lang="zh-CN" altLang="en-US" sz="1333" dirty="0" smtClean="0">
                <a:solidFill>
                  <a:schemeClr val="bg1"/>
                </a:solidFill>
                <a:latin typeface="微软雅黑"/>
              </a:rPr>
              <a:t> </a:t>
            </a:r>
            <a:r>
              <a:rPr lang="en-US" altLang="zh-CN" sz="1333" dirty="0" smtClean="0">
                <a:solidFill>
                  <a:schemeClr val="bg1"/>
                </a:solidFill>
                <a:latin typeface="微软雅黑"/>
              </a:rPr>
              <a:t>UTF-8</a:t>
            </a:r>
            <a:endParaRPr lang="en-US" altLang="zh-CN" sz="1600" kern="0" dirty="0">
              <a:solidFill>
                <a:schemeClr val="bg1"/>
              </a:solidFill>
            </a:endParaRPr>
          </a:p>
        </p:txBody>
      </p:sp>
      <p:sp>
        <p:nvSpPr>
          <p:cNvPr id="18" name="PA_文本框 17"/>
          <p:cNvSpPr txBox="1"/>
          <p:nvPr>
            <p:custDataLst>
              <p:tags r:id="rId16"/>
            </p:custDataLst>
          </p:nvPr>
        </p:nvSpPr>
        <p:spPr>
          <a:xfrm>
            <a:off x="9232242" y="3443877"/>
            <a:ext cx="2006312" cy="45134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zh-CN" altLang="en-US" sz="2133" b="1" kern="0" dirty="0" smtClean="0">
                <a:solidFill>
                  <a:sysClr val="window" lastClr="FFFFFF"/>
                </a:solidFill>
              </a:rPr>
              <a:t>中文</a:t>
            </a:r>
            <a:r>
              <a:rPr lang="en-US" altLang="zh-CN" sz="2133" b="1" kern="0" dirty="0" smtClean="0">
                <a:solidFill>
                  <a:sysClr val="window" lastClr="FFFFFF"/>
                </a:solidFill>
              </a:rPr>
              <a:t>-</a:t>
            </a:r>
            <a:r>
              <a:rPr lang="zh-CN" altLang="en-US" sz="2133" b="1" kern="0" dirty="0" smtClean="0">
                <a:solidFill>
                  <a:sysClr val="window" lastClr="FFFFFF"/>
                </a:solidFill>
              </a:rPr>
              <a:t>维基百科</a:t>
            </a:r>
            <a:endParaRPr lang="zh-CN" altLang="en-US" sz="2133" b="1" kern="0" dirty="0">
              <a:solidFill>
                <a:sysClr val="window" lastClr="FFFFFF"/>
              </a:solidFill>
            </a:endParaRPr>
          </a:p>
        </p:txBody>
      </p:sp>
      <p:sp>
        <p:nvSpPr>
          <p:cNvPr id="19" name="PA_文本框 18"/>
          <p:cNvSpPr txBox="1"/>
          <p:nvPr>
            <p:custDataLst>
              <p:tags r:id="rId17"/>
            </p:custDataLst>
          </p:nvPr>
        </p:nvSpPr>
        <p:spPr>
          <a:xfrm>
            <a:off x="9395746" y="3758276"/>
            <a:ext cx="1679300" cy="41043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zh-CN" altLang="en-US" sz="1867" kern="0" dirty="0" smtClean="0">
                <a:solidFill>
                  <a:sysClr val="window" lastClr="FFFFFF"/>
                </a:solidFill>
              </a:rPr>
              <a:t>（科学上网）</a:t>
            </a:r>
            <a:endParaRPr lang="zh-CN" altLang="en-US" sz="1867" kern="0" dirty="0">
              <a:solidFill>
                <a:sysClr val="window" lastClr="FFFFFF"/>
              </a:solidFill>
            </a:endParaRPr>
          </a:p>
        </p:txBody>
      </p:sp>
      <p:sp>
        <p:nvSpPr>
          <p:cNvPr id="20" name="PA_矩形 19"/>
          <p:cNvSpPr/>
          <p:nvPr>
            <p:custDataLst>
              <p:tags r:id="rId18"/>
            </p:custDataLst>
          </p:nvPr>
        </p:nvSpPr>
        <p:spPr>
          <a:xfrm>
            <a:off x="779727" y="1957009"/>
            <a:ext cx="3654523" cy="1283426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rgbClr val="1F1F1F"/>
                </a:solidFill>
                <a:latin typeface="微软雅黑"/>
              </a:rPr>
              <a:t>1.</a:t>
            </a:r>
            <a:r>
              <a:rPr lang="zh-CN" altLang="en-US" sz="2000" dirty="0" smtClean="0">
                <a:solidFill>
                  <a:srgbClr val="1F1F1F"/>
                </a:solidFill>
                <a:latin typeface="微软雅黑"/>
              </a:rPr>
              <a:t>国标一二级汉字及现代汉语拼音方案表</a:t>
            </a:r>
            <a:r>
              <a:rPr lang="en-US" altLang="zh-CN" sz="1800" dirty="0">
                <a:solidFill>
                  <a:srgbClr val="414141"/>
                </a:solidFill>
              </a:rPr>
              <a:t>https</a:t>
            </a:r>
            <a:r>
              <a:rPr lang="en-US" altLang="zh-CN" sz="1800" dirty="0" smtClean="0">
                <a:solidFill>
                  <a:srgbClr val="414141"/>
                </a:solidFill>
              </a:rPr>
              <a:t>://</a:t>
            </a:r>
            <a:r>
              <a:rPr lang="en-US" altLang="zh-CN" sz="1800" dirty="0" err="1" smtClean="0">
                <a:solidFill>
                  <a:srgbClr val="414141"/>
                </a:solidFill>
              </a:rPr>
              <a:t>www.baidu.com</a:t>
            </a:r>
            <a:r>
              <a:rPr lang="en-US" altLang="zh-CN" sz="1800" dirty="0" smtClean="0">
                <a:solidFill>
                  <a:srgbClr val="414141"/>
                </a:solidFill>
              </a:rPr>
              <a:t>/</a:t>
            </a:r>
            <a:r>
              <a:rPr lang="zh-CN" altLang="zh-CN" sz="1800" dirty="0" smtClean="0">
                <a:solidFill>
                  <a:srgbClr val="414141"/>
                </a:solidFill>
              </a:rPr>
              <a:t> </a:t>
            </a:r>
            <a:endParaRPr lang="en-US" altLang="zh-CN" sz="1800" kern="0" dirty="0">
              <a:solidFill>
                <a:srgbClr val="414141"/>
              </a:solidFill>
            </a:endParaRPr>
          </a:p>
        </p:txBody>
      </p:sp>
      <p:sp>
        <p:nvSpPr>
          <p:cNvPr id="21" name="PA_矩形 20"/>
          <p:cNvSpPr/>
          <p:nvPr>
            <p:custDataLst>
              <p:tags r:id="rId19"/>
            </p:custDataLst>
          </p:nvPr>
        </p:nvSpPr>
        <p:spPr>
          <a:xfrm>
            <a:off x="779729" y="3307013"/>
            <a:ext cx="3544905" cy="1243415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dirty="0" smtClean="0">
                <a:solidFill>
                  <a:srgbClr val="1F1F1F"/>
                </a:solidFill>
                <a:latin typeface="微软雅黑"/>
              </a:rPr>
              <a:t>2.</a:t>
            </a:r>
            <a:r>
              <a:rPr lang="zh-CN" altLang="en-US" sz="2000" dirty="0" smtClean="0">
                <a:solidFill>
                  <a:srgbClr val="1F1F1F"/>
                </a:solidFill>
                <a:latin typeface="微软雅黑"/>
              </a:rPr>
              <a:t>维基百科中文数据</a:t>
            </a:r>
            <a:endParaRPr lang="en-US" altLang="zh-CN" sz="2000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414141"/>
                </a:solidFill>
              </a:rPr>
              <a:t>https://</a:t>
            </a:r>
            <a:r>
              <a:rPr lang="en-US" altLang="zh-CN" sz="1800" dirty="0" err="1">
                <a:solidFill>
                  <a:srgbClr val="414141"/>
                </a:solidFill>
              </a:rPr>
              <a:t>dumps.wikimedia.org</a:t>
            </a:r>
            <a:r>
              <a:rPr lang="en-US" altLang="zh-CN" sz="1800" dirty="0">
                <a:solidFill>
                  <a:srgbClr val="414141"/>
                </a:solidFill>
              </a:rPr>
              <a:t>/</a:t>
            </a:r>
            <a:r>
              <a:rPr lang="en-US" altLang="zh-CN" sz="1800" dirty="0" err="1">
                <a:solidFill>
                  <a:srgbClr val="414141"/>
                </a:solidFill>
              </a:rPr>
              <a:t>zhwiki</a:t>
            </a:r>
            <a:r>
              <a:rPr lang="en-US" altLang="zh-CN" sz="1800" dirty="0">
                <a:solidFill>
                  <a:srgbClr val="414141"/>
                </a:solidFill>
              </a:rPr>
              <a:t>/latest/</a:t>
            </a:r>
            <a:r>
              <a:rPr lang="zh-CN" altLang="zh-CN" sz="1800" dirty="0">
                <a:solidFill>
                  <a:srgbClr val="414141"/>
                </a:solidFill>
              </a:rPr>
              <a:t> </a:t>
            </a:r>
            <a:endParaRPr lang="en-US" altLang="zh-CN" sz="1800" kern="0" dirty="0">
              <a:solidFill>
                <a:srgbClr val="414141"/>
              </a:solidFill>
            </a:endParaRPr>
          </a:p>
        </p:txBody>
      </p:sp>
      <p:sp>
        <p:nvSpPr>
          <p:cNvPr id="22" name="PA_矩形 21"/>
          <p:cNvSpPr/>
          <p:nvPr>
            <p:custDataLst>
              <p:tags r:id="rId20"/>
            </p:custDataLst>
          </p:nvPr>
        </p:nvSpPr>
        <p:spPr>
          <a:xfrm>
            <a:off x="779729" y="4657016"/>
            <a:ext cx="3823268" cy="1243415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kern="0" dirty="0" smtClean="0">
                <a:solidFill>
                  <a:srgbClr val="1F1F1F"/>
                </a:solidFill>
              </a:rPr>
              <a:t>3.</a:t>
            </a:r>
            <a:r>
              <a:rPr lang="zh-CN" altLang="en-US" sz="2000" kern="0" dirty="0" smtClean="0">
                <a:solidFill>
                  <a:srgbClr val="1F1F1F"/>
                </a:solidFill>
              </a:rPr>
              <a:t>新浪新闻月度数据汇总</a:t>
            </a:r>
            <a:endParaRPr lang="en-US" altLang="zh-CN" sz="2000" kern="0" dirty="0" smtClean="0">
              <a:solidFill>
                <a:srgbClr val="1F1F1F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1800" kern="0" dirty="0">
                <a:solidFill>
                  <a:srgbClr val="414141"/>
                </a:solidFill>
              </a:rPr>
              <a:t>https://</a:t>
            </a:r>
            <a:r>
              <a:rPr lang="en-US" altLang="zh-CN" sz="1800" kern="0" dirty="0" err="1">
                <a:solidFill>
                  <a:srgbClr val="414141"/>
                </a:solidFill>
              </a:rPr>
              <a:t>download.csdn.net</a:t>
            </a:r>
            <a:r>
              <a:rPr lang="en-US" altLang="zh-CN" sz="1800" kern="0" dirty="0">
                <a:solidFill>
                  <a:srgbClr val="414141"/>
                </a:solidFill>
              </a:rPr>
              <a:t>/download/qq_34367626/10300788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04854" y="723770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 autoUpdateAnimBg="0"/>
      <p:bldP spid="6" grpId="0" animBg="1" autoUpdateAnimBg="0"/>
      <p:bldP spid="7" grpId="0" animBg="1"/>
      <p:bldP spid="8" grpId="0" animBg="1"/>
      <p:bldP spid="9" grpId="0" animBg="1" autoUpdateAnimBg="0"/>
      <p:bldP spid="10" grpId="0" animBg="1" autoUpdateAnimBg="0"/>
      <p:bldP spid="11" grpId="0"/>
      <p:bldP spid="12" grpId="0"/>
      <p:bldP spid="13" grpId="0"/>
      <p:bldP spid="14" grpId="0"/>
      <p:bldP spid="15" grpId="0"/>
      <p:bldP spid="16" grpId="0"/>
      <p:bldP spid="17" grpId="0" animBg="1" autoUpdateAnimBg="0"/>
      <p:bldP spid="18" grpId="0" animBg="1" autoUpdateAnimBg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SAMPLE FOR TRAIN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训练样本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03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04854" y="723770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28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69" y="973414"/>
            <a:ext cx="5398009" cy="47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SAMPLE FOR TRAIN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训练样本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03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04854" y="723770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28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70" y="924597"/>
            <a:ext cx="8464698" cy="524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DATA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ORGANIZATION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数据管理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03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5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72" y="924597"/>
            <a:ext cx="8433494" cy="524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DATA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ORGANIZATION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数据管理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03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5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72" y="1144185"/>
            <a:ext cx="8433494" cy="48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2713702" y="2429793"/>
            <a:ext cx="1650263" cy="165026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8000" b="1" dirty="0" smtClean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kumimoji="1" lang="zh-CN" altLang="en-US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4557624" y="240960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400" dirty="0" smtClean="0">
                <a:solidFill>
                  <a:schemeClr val="bg1">
                    <a:lumMod val="95000"/>
                  </a:schemeClr>
                </a:solidFill>
              </a:rPr>
              <a:t>结果展示和性能分析</a:t>
            </a:r>
            <a:endParaRPr kumimoji="1" lang="zh-CN" alt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4557623" y="3320898"/>
            <a:ext cx="526297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结果展示与误差分析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参数影响</a:t>
            </a:r>
            <a:r>
              <a:rPr lang="zh-CN" altLang="en-US" sz="1800" smtClean="0">
                <a:solidFill>
                  <a:schemeClr val="bg1">
                    <a:lumMod val="95000"/>
                  </a:schemeClr>
                </a:solidFill>
              </a:rPr>
              <a:t>与样本影响分析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RESUL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T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结果展示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04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5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0" y="1256885"/>
            <a:ext cx="9764449" cy="442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875215" y="567816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cxnSp>
        <p:nvCxnSpPr>
          <p:cNvPr id="3" name="PA_直线连接符 2"/>
          <p:cNvCxnSpPr/>
          <p:nvPr>
            <p:custDataLst>
              <p:tags r:id="rId2"/>
            </p:custDataLst>
          </p:nvPr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A_文本框 3"/>
          <p:cNvSpPr txBox="1"/>
          <p:nvPr>
            <p:custDataLst>
              <p:tags r:id="rId3"/>
            </p:custDataLst>
          </p:nvPr>
        </p:nvSpPr>
        <p:spPr>
          <a:xfrm>
            <a:off x="1443950" y="2389120"/>
            <a:ext cx="3084507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 smtClean="0">
                <a:solidFill>
                  <a:srgbClr val="1F1F1F"/>
                </a:solidFill>
              </a:rPr>
              <a:t>模型建立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5" name="PA_文本框 4"/>
          <p:cNvSpPr txBox="1"/>
          <p:nvPr>
            <p:custDataLst>
              <p:tags r:id="rId4"/>
            </p:custDataLst>
          </p:nvPr>
        </p:nvSpPr>
        <p:spPr>
          <a:xfrm>
            <a:off x="1443949" y="4150283"/>
            <a:ext cx="3084510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TWO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 smtClean="0">
                <a:solidFill>
                  <a:srgbClr val="1F1F1F"/>
                </a:solidFill>
              </a:rPr>
              <a:t>算法设计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6" name="PA_矩形 5"/>
          <p:cNvSpPr/>
          <p:nvPr>
            <p:custDataLst>
              <p:tags r:id="rId5"/>
            </p:custDataLst>
          </p:nvPr>
        </p:nvSpPr>
        <p:spPr>
          <a:xfrm>
            <a:off x="1351000" y="3169223"/>
            <a:ext cx="3715508" cy="62568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隐马尔可夫模型</a:t>
            </a:r>
            <a:r>
              <a:rPr lang="en-US" altLang="zh-CN" sz="1333" dirty="0" smtClean="0">
                <a:solidFill>
                  <a:srgbClr val="1F1F1F"/>
                </a:solidFill>
              </a:rPr>
              <a:t>-</a:t>
            </a:r>
            <a:r>
              <a:rPr lang="zh-CN" altLang="en-US" sz="1333" dirty="0" smtClean="0">
                <a:solidFill>
                  <a:srgbClr val="1F1F1F"/>
                </a:solidFill>
              </a:rPr>
              <a:t>解码问题</a:t>
            </a:r>
            <a:endParaRPr lang="en-US" altLang="zh-CN" sz="1333" dirty="0" smtClean="0">
              <a:solidFill>
                <a:srgbClr val="1F1F1F"/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基于汉字的二元词模型</a:t>
            </a:r>
            <a:endParaRPr lang="zh-CN" altLang="en-US" sz="1333" dirty="0">
              <a:solidFill>
                <a:srgbClr val="1F1F1F"/>
              </a:solidFill>
            </a:endParaRPr>
          </a:p>
        </p:txBody>
      </p:sp>
      <p:sp>
        <p:nvSpPr>
          <p:cNvPr id="7" name="PA_矩形 6"/>
          <p:cNvSpPr/>
          <p:nvPr>
            <p:custDataLst>
              <p:tags r:id="rId6"/>
            </p:custDataLst>
          </p:nvPr>
        </p:nvSpPr>
        <p:spPr>
          <a:xfrm>
            <a:off x="1351000" y="4891806"/>
            <a:ext cx="3715508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概率计算</a:t>
            </a:r>
            <a:endParaRPr lang="en-US" altLang="zh-CN" sz="1333" dirty="0" smtClean="0">
              <a:solidFill>
                <a:srgbClr val="1F1F1F"/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维特比算法</a:t>
            </a:r>
            <a:endParaRPr lang="zh-CN" altLang="en-US" sz="1333" dirty="0">
              <a:solidFill>
                <a:srgbClr val="1F1F1F"/>
              </a:solidFill>
            </a:endParaRPr>
          </a:p>
        </p:txBody>
      </p:sp>
      <p:sp>
        <p:nvSpPr>
          <p:cNvPr id="8" name="PA_文本框 7"/>
          <p:cNvSpPr txBox="1"/>
          <p:nvPr>
            <p:custDataLst>
              <p:tags r:id="rId7"/>
            </p:custDataLst>
          </p:nvPr>
        </p:nvSpPr>
        <p:spPr>
          <a:xfrm>
            <a:off x="6768842" y="2389120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THREE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 smtClean="0">
                <a:solidFill>
                  <a:srgbClr val="1F1F1F"/>
                </a:solidFill>
              </a:rPr>
              <a:t>程序设计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9" name="PA_文本框 8"/>
          <p:cNvSpPr txBox="1"/>
          <p:nvPr>
            <p:custDataLst>
              <p:tags r:id="rId8"/>
            </p:custDataLst>
          </p:nvPr>
        </p:nvSpPr>
        <p:spPr>
          <a:xfrm>
            <a:off x="6768842" y="4150283"/>
            <a:ext cx="3368523" cy="58477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1F1F1F"/>
                </a:solidFill>
              </a:rPr>
              <a:t>FOUR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</a:t>
            </a:r>
            <a:r>
              <a:rPr kumimoji="1" lang="zh-CN" altLang="en-US" sz="3200" b="1" dirty="0" smtClean="0">
                <a:solidFill>
                  <a:srgbClr val="1F1F1F"/>
                </a:solidFill>
              </a:rPr>
              <a:t>结果分析</a:t>
            </a:r>
            <a:endParaRPr kumimoji="1" lang="zh-CN" altLang="en-US" sz="3200" b="1" dirty="0">
              <a:solidFill>
                <a:srgbClr val="1F1F1F"/>
              </a:solidFill>
            </a:endParaRPr>
          </a:p>
        </p:txBody>
      </p:sp>
      <p:sp>
        <p:nvSpPr>
          <p:cNvPr id="10" name="PA_矩形 9"/>
          <p:cNvSpPr/>
          <p:nvPr>
            <p:custDataLst>
              <p:tags r:id="rId9"/>
            </p:custDataLst>
          </p:nvPr>
        </p:nvSpPr>
        <p:spPr>
          <a:xfrm>
            <a:off x="6675891" y="3182561"/>
            <a:ext cx="3715508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训练样本</a:t>
            </a:r>
            <a:endParaRPr lang="en-US" altLang="zh-CN" sz="1333" dirty="0" smtClean="0">
              <a:solidFill>
                <a:srgbClr val="1F1F1F"/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数据管理</a:t>
            </a:r>
            <a:endParaRPr lang="en-US" altLang="zh-CN" sz="1333" dirty="0" smtClean="0">
              <a:solidFill>
                <a:srgbClr val="1F1F1F"/>
              </a:solidFill>
            </a:endParaRPr>
          </a:p>
        </p:txBody>
      </p:sp>
      <p:sp>
        <p:nvSpPr>
          <p:cNvPr id="11" name="PA_矩形 10"/>
          <p:cNvSpPr/>
          <p:nvPr>
            <p:custDataLst>
              <p:tags r:id="rId10"/>
            </p:custDataLst>
          </p:nvPr>
        </p:nvSpPr>
        <p:spPr>
          <a:xfrm>
            <a:off x="6675891" y="4891806"/>
            <a:ext cx="3715508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结果展示与误差分析</a:t>
            </a:r>
            <a:endParaRPr lang="en-US" altLang="zh-CN" sz="1333" dirty="0" smtClean="0">
              <a:solidFill>
                <a:srgbClr val="1F1F1F"/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333" dirty="0" smtClean="0">
                <a:solidFill>
                  <a:srgbClr val="1F1F1F"/>
                </a:solidFill>
              </a:rPr>
              <a:t>参数影响和样本影响</a:t>
            </a:r>
            <a:endParaRPr lang="zh-CN" altLang="en-US" sz="1333" dirty="0">
              <a:solidFill>
                <a:srgbClr val="1F1F1F"/>
              </a:solidFill>
            </a:endParaRPr>
          </a:p>
        </p:txBody>
      </p:sp>
      <p:cxnSp>
        <p:nvCxnSpPr>
          <p:cNvPr id="12" name="PA_直线连接符 11"/>
          <p:cNvCxnSpPr/>
          <p:nvPr>
            <p:custDataLst>
              <p:tags r:id="rId11"/>
            </p:custDataLst>
          </p:nvPr>
        </p:nvCxnSpPr>
        <p:spPr>
          <a:xfrm>
            <a:off x="5920482" y="2389121"/>
            <a:ext cx="0" cy="31666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RESUL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T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结果展示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04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pic>
        <p:nvPicPr>
          <p:cNvPr id="5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0" y="1536060"/>
            <a:ext cx="9764449" cy="38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A_组合 143"/>
          <p:cNvGrpSpPr/>
          <p:nvPr>
            <p:custDataLst>
              <p:tags r:id="rId1"/>
            </p:custDataLst>
          </p:nvPr>
        </p:nvGrpSpPr>
        <p:grpSpPr>
          <a:xfrm>
            <a:off x="6756187" y="2107865"/>
            <a:ext cx="603451" cy="603451"/>
            <a:chOff x="6870036" y="1859226"/>
            <a:chExt cx="575096" cy="575096"/>
          </a:xfrm>
        </p:grpSpPr>
        <p:sp>
          <p:nvSpPr>
            <p:cNvPr id="14" name="椭圆 13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7488995" y="2010991"/>
            <a:ext cx="3976448" cy="807207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多音字问题：</a:t>
            </a:r>
            <a:endParaRPr lang="en-US" altLang="zh-CN" sz="1800" b="1" dirty="0" smtClean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常见字的生僻读音造成干扰</a:t>
            </a:r>
            <a:endParaRPr lang="en-US" altLang="zh-CN" b="1" kern="0" dirty="0">
              <a:solidFill>
                <a:srgbClr val="1F1F1F"/>
              </a:solidFill>
            </a:endParaRPr>
          </a:p>
        </p:txBody>
      </p:sp>
      <p:grpSp>
        <p:nvGrpSpPr>
          <p:cNvPr id="19" name="PA_组合 143"/>
          <p:cNvGrpSpPr/>
          <p:nvPr>
            <p:custDataLst>
              <p:tags r:id="rId3"/>
            </p:custDataLst>
          </p:nvPr>
        </p:nvGrpSpPr>
        <p:grpSpPr>
          <a:xfrm>
            <a:off x="6756187" y="3402928"/>
            <a:ext cx="603451" cy="603451"/>
            <a:chOff x="6870036" y="1859226"/>
            <a:chExt cx="575096" cy="575096"/>
          </a:xfrm>
        </p:grpSpPr>
        <p:sp>
          <p:nvSpPr>
            <p:cNvPr id="21" name="椭圆 20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0" name="PA_矩形 19"/>
          <p:cNvSpPr/>
          <p:nvPr>
            <p:custDataLst>
              <p:tags r:id="rId4"/>
            </p:custDataLst>
          </p:nvPr>
        </p:nvSpPr>
        <p:spPr>
          <a:xfrm>
            <a:off x="7488995" y="3306053"/>
            <a:ext cx="3976448" cy="807207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模型过简：</a:t>
            </a:r>
            <a:endParaRPr lang="en-US" altLang="zh-CN" sz="1800" b="1" dirty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成语、长词的识别能力较弱</a:t>
            </a:r>
            <a:endParaRPr lang="en-US" altLang="zh-CN" sz="1800" b="1" kern="0" dirty="0">
              <a:solidFill>
                <a:srgbClr val="1F1F1F"/>
              </a:solidFill>
            </a:endParaRPr>
          </a:p>
        </p:txBody>
      </p:sp>
      <p:grpSp>
        <p:nvGrpSpPr>
          <p:cNvPr id="24" name="PA_组合 143"/>
          <p:cNvGrpSpPr/>
          <p:nvPr>
            <p:custDataLst>
              <p:tags r:id="rId5"/>
            </p:custDataLst>
          </p:nvPr>
        </p:nvGrpSpPr>
        <p:grpSpPr>
          <a:xfrm>
            <a:off x="6756187" y="4697991"/>
            <a:ext cx="603451" cy="603451"/>
            <a:chOff x="6870036" y="1859226"/>
            <a:chExt cx="575096" cy="575096"/>
          </a:xfrm>
        </p:grpSpPr>
        <p:sp>
          <p:nvSpPr>
            <p:cNvPr id="26" name="椭圆 25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5" name="PA_矩形 24"/>
          <p:cNvSpPr/>
          <p:nvPr>
            <p:custDataLst>
              <p:tags r:id="rId6"/>
            </p:custDataLst>
          </p:nvPr>
        </p:nvSpPr>
        <p:spPr>
          <a:xfrm>
            <a:off x="7488995" y="4583067"/>
            <a:ext cx="3976448" cy="843306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样本偏离：</a:t>
            </a:r>
            <a:endParaRPr lang="en-US" altLang="zh-CN" sz="1800" b="1" dirty="0">
              <a:solidFill>
                <a:srgbClr val="1F1F1F"/>
              </a:solidFill>
              <a:latin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1F1F1F"/>
                </a:solidFill>
                <a:latin typeface="微软雅黑"/>
              </a:rPr>
              <a:t>训练样本限制了模型适用的语义范围</a:t>
            </a:r>
            <a:endParaRPr lang="en-US" altLang="zh-CN" sz="1800" b="1" kern="0" dirty="0">
              <a:solidFill>
                <a:srgbClr val="1F1F1F"/>
              </a:solidFill>
            </a:endParaRPr>
          </a:p>
        </p:txBody>
      </p:sp>
      <p:sp>
        <p:nvSpPr>
          <p:cNvPr id="23" name="PA_文本框 1"/>
          <p:cNvSpPr txBox="1"/>
          <p:nvPr>
            <p:custDataLst>
              <p:tags r:id="rId7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RESUL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T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误差分析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PA_矩形 2"/>
          <p:cNvSpPr/>
          <p:nvPr>
            <p:custDataLst>
              <p:tags r:id="rId8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04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31" name="矩形 30"/>
          <p:cNvSpPr/>
          <p:nvPr/>
        </p:nvSpPr>
        <p:spPr>
          <a:xfrm rot="528">
            <a:off x="2016153" y="2246115"/>
            <a:ext cx="2579969" cy="276729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2" name="矩形 31"/>
          <p:cNvSpPr/>
          <p:nvPr/>
        </p:nvSpPr>
        <p:spPr>
          <a:xfrm>
            <a:off x="2149766" y="2517661"/>
            <a:ext cx="2304670" cy="221599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3800" b="1" dirty="0" smtClean="0">
                <a:solidFill>
                  <a:srgbClr val="1F1F1F"/>
                </a:solidFill>
              </a:rPr>
              <a:t>车</a:t>
            </a:r>
            <a:endParaRPr lang="zh-CN" altLang="en-US" sz="13800" b="1" dirty="0">
              <a:solidFill>
                <a:srgbClr val="1F1F1F"/>
              </a:solidFill>
            </a:endParaRPr>
          </a:p>
        </p:txBody>
      </p:sp>
      <p:sp>
        <p:nvSpPr>
          <p:cNvPr id="33" name="PA_文本框 10"/>
          <p:cNvSpPr txBox="1"/>
          <p:nvPr>
            <p:custDataLst>
              <p:tags r:id="rId9"/>
            </p:custDataLst>
          </p:nvPr>
        </p:nvSpPr>
        <p:spPr>
          <a:xfrm>
            <a:off x="2015940" y="1284730"/>
            <a:ext cx="2580395" cy="86177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800" b="1" kern="0" dirty="0" err="1" smtClean="0">
                <a:solidFill>
                  <a:srgbClr val="1F1F1F"/>
                </a:solidFill>
              </a:rPr>
              <a:t>che</a:t>
            </a:r>
            <a:endParaRPr lang="en-US" altLang="zh-CN" sz="4800" b="1" kern="0" dirty="0">
              <a:solidFill>
                <a:srgbClr val="1F1F1F"/>
              </a:solidFill>
            </a:endParaRPr>
          </a:p>
        </p:txBody>
      </p:sp>
      <p:sp>
        <p:nvSpPr>
          <p:cNvPr id="34" name="PA_文本框 10"/>
          <p:cNvSpPr txBox="1"/>
          <p:nvPr>
            <p:custDataLst>
              <p:tags r:id="rId10"/>
            </p:custDataLst>
          </p:nvPr>
        </p:nvSpPr>
        <p:spPr>
          <a:xfrm>
            <a:off x="2011903" y="1284730"/>
            <a:ext cx="2580395" cy="86177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800" b="1" kern="0" smtClean="0">
                <a:solidFill>
                  <a:srgbClr val="1F1F1F"/>
                </a:solidFill>
              </a:rPr>
              <a:t>ju</a:t>
            </a:r>
            <a:endParaRPr lang="en-US" altLang="zh-CN" sz="4800" b="1" kern="0" dirty="0">
              <a:solidFill>
                <a:srgbClr val="1F1F1F"/>
              </a:solidFill>
            </a:endParaRPr>
          </a:p>
        </p:txBody>
      </p:sp>
      <p:sp>
        <p:nvSpPr>
          <p:cNvPr id="35" name="PA_文本框 10"/>
          <p:cNvSpPr txBox="1"/>
          <p:nvPr>
            <p:custDataLst>
              <p:tags r:id="rId11"/>
            </p:custDataLst>
          </p:nvPr>
        </p:nvSpPr>
        <p:spPr>
          <a:xfrm>
            <a:off x="1972714" y="1339712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err="1" smtClean="0">
                <a:solidFill>
                  <a:srgbClr val="1F1F1F"/>
                </a:solidFill>
              </a:rPr>
              <a:t>ju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sp>
        <p:nvSpPr>
          <p:cNvPr id="36" name="PA_文本框 10"/>
          <p:cNvSpPr txBox="1"/>
          <p:nvPr>
            <p:custDataLst>
              <p:tags r:id="rId12"/>
            </p:custDataLst>
          </p:nvPr>
        </p:nvSpPr>
        <p:spPr>
          <a:xfrm>
            <a:off x="3382703" y="1339712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smtClean="0">
                <a:solidFill>
                  <a:srgbClr val="1F1F1F"/>
                </a:solidFill>
              </a:rPr>
              <a:t>you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rot="528">
            <a:off x="2115128" y="2170773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矩形 37"/>
          <p:cNvSpPr/>
          <p:nvPr/>
        </p:nvSpPr>
        <p:spPr>
          <a:xfrm>
            <a:off x="2222486" y="2246659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车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rot="528">
            <a:off x="3473844" y="2160934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0" name="矩形 39"/>
          <p:cNvSpPr/>
          <p:nvPr/>
        </p:nvSpPr>
        <p:spPr>
          <a:xfrm>
            <a:off x="3581202" y="223682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有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pic>
        <p:nvPicPr>
          <p:cNvPr id="41" name="PA_图片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95" y="1987423"/>
            <a:ext cx="5398009" cy="3612201"/>
          </a:xfrm>
          <a:prstGeom prst="rect">
            <a:avLst/>
          </a:prstGeom>
        </p:spPr>
      </p:pic>
      <p:pic>
        <p:nvPicPr>
          <p:cNvPr id="42" name="PA_图片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5" y="1981556"/>
            <a:ext cx="5398009" cy="3545555"/>
          </a:xfrm>
          <a:prstGeom prst="rect">
            <a:avLst/>
          </a:prstGeom>
        </p:spPr>
      </p:pic>
      <p:sp>
        <p:nvSpPr>
          <p:cNvPr id="44" name="PA_矩形 4"/>
          <p:cNvSpPr/>
          <p:nvPr>
            <p:custDataLst>
              <p:tags r:id="rId15"/>
            </p:custDataLst>
          </p:nvPr>
        </p:nvSpPr>
        <p:spPr>
          <a:xfrm>
            <a:off x="558029" y="2705246"/>
            <a:ext cx="5488139" cy="2001004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r>
              <a:rPr lang="zh-CN" altLang="en-US" sz="6600" b="1" kern="0" dirty="0" smtClean="0">
                <a:solidFill>
                  <a:schemeClr val="bg1"/>
                </a:solidFill>
                <a:latin typeface="+mj-ea"/>
                <a:ea typeface="+mj-ea"/>
              </a:rPr>
              <a:t>解决思路</a:t>
            </a:r>
            <a:endParaRPr lang="zh-CN" altLang="en-US" sz="66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PA_矩形 7"/>
          <p:cNvSpPr/>
          <p:nvPr>
            <p:custDataLst>
              <p:tags r:id="rId16"/>
            </p:custDataLst>
          </p:nvPr>
        </p:nvSpPr>
        <p:spPr>
          <a:xfrm>
            <a:off x="9093840" y="1997239"/>
            <a:ext cx="2593674" cy="483207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训练时使用拼音标记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sp>
        <p:nvSpPr>
          <p:cNvPr id="46" name="PA_矩形 7"/>
          <p:cNvSpPr/>
          <p:nvPr>
            <p:custDataLst>
              <p:tags r:id="rId17"/>
            </p:custDataLst>
          </p:nvPr>
        </p:nvSpPr>
        <p:spPr>
          <a:xfrm>
            <a:off x="8824541" y="3288005"/>
            <a:ext cx="2593674" cy="483207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引入</a:t>
            </a: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更长的词模型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sp>
        <p:nvSpPr>
          <p:cNvPr id="47" name="PA_矩形 7"/>
          <p:cNvSpPr/>
          <p:nvPr>
            <p:custDataLst>
              <p:tags r:id="rId18"/>
            </p:custDataLst>
          </p:nvPr>
        </p:nvSpPr>
        <p:spPr>
          <a:xfrm>
            <a:off x="8765873" y="4594637"/>
            <a:ext cx="2593674" cy="483207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选择合适的训练数据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6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 autoUpdateAnimBg="0"/>
      <p:bldP spid="25" grpId="0"/>
      <p:bldP spid="23" grpId="0"/>
      <p:bldP spid="29" grpId="0" animBg="1"/>
      <p:bldP spid="31" grpId="0" animBg="1"/>
      <p:bldP spid="31" grpId="1" animBg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 animBg="1"/>
      <p:bldP spid="37" grpId="1" animBg="1"/>
      <p:bldP spid="38" grpId="0"/>
      <p:bldP spid="38" grpId="1"/>
      <p:bldP spid="39" grpId="0" animBg="1"/>
      <p:bldP spid="39" grpId="1" animBg="1"/>
      <p:bldP spid="40" grpId="0"/>
      <p:bldP spid="40" grpId="1"/>
      <p:bldP spid="44" grpId="0" animBg="1" autoUpdateAnimBg="0"/>
      <p:bldP spid="45" grpId="0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_矩形 4"/>
          <p:cNvSpPr/>
          <p:nvPr>
            <p:custDataLst>
              <p:tags r:id="rId1"/>
            </p:custDataLst>
          </p:nvPr>
        </p:nvSpPr>
        <p:spPr>
          <a:xfrm>
            <a:off x="558029" y="2169671"/>
            <a:ext cx="5488139" cy="2001004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r>
              <a:rPr lang="zh-CN" altLang="en-US" sz="6600" b="1" kern="0" dirty="0" smtClean="0">
                <a:solidFill>
                  <a:schemeClr val="bg1"/>
                </a:solidFill>
                <a:latin typeface="+mj-ea"/>
                <a:ea typeface="+mj-ea"/>
              </a:rPr>
              <a:t>加权参数</a:t>
            </a:r>
            <a:endParaRPr lang="zh-CN" altLang="en-US" sz="66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558029" y="4562842"/>
            <a:ext cx="10793084" cy="627093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800" dirty="0" smtClean="0">
                <a:solidFill>
                  <a:srgbClr val="414141"/>
                </a:solidFill>
                <a:latin typeface="微软雅黑"/>
              </a:rPr>
              <a:t>过小时，算法退化为列举高频字；过大时，容易陷入局部最优解</a:t>
            </a:r>
            <a:endParaRPr lang="en-US" altLang="zh-CN" sz="3600" kern="0" dirty="0">
              <a:solidFill>
                <a:srgbClr val="414141"/>
              </a:solidFill>
            </a:endParaRPr>
          </a:p>
        </p:txBody>
      </p:sp>
      <p:sp>
        <p:nvSpPr>
          <p:cNvPr id="23" name="PA_文本框 1"/>
          <p:cNvSpPr txBox="1"/>
          <p:nvPr>
            <p:custDataLst>
              <p:tags r:id="rId3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INFLUENCING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FACTOR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影响因素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PA_矩形 2"/>
          <p:cNvSpPr/>
          <p:nvPr>
            <p:custDataLst>
              <p:tags r:id="rId4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04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6307425" y="2667695"/>
                <a:ext cx="5043688" cy="1004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b="1" smtClean="0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𝝀</m:t>
                          </m:r>
                        </m:e>
                      </m:d>
                      <m:f>
                        <m:fPr>
                          <m:ctrlPr>
                            <a:rPr lang="zh-CN" altLang="en-US" sz="2800" b="1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800" b="1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zh-CN" altLang="en-US" sz="28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  <m:r>
                                    <a:rPr lang="zh-CN" altLang="en-US" sz="2800" b="1" i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zh-CN" altLang="en-US" sz="2800" b="1" i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800" b="1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zh-CN" altLang="en-US" sz="28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  <m:r>
                                    <a:rPr lang="zh-CN" altLang="en-US" sz="2800" b="1" i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zh-CN" altLang="en-US" sz="2800" b="1" i="0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zh-CN" altLang="en-US" sz="2800" b="1" i="0">
                          <a:solidFill>
                            <a:srgbClr val="414141"/>
                          </a:solidFill>
                          <a:latin typeface="Cambria Math" charset="0"/>
                        </a:rPr>
                        <m:t>+(</m:t>
                      </m:r>
                      <m:r>
                        <a:rPr lang="zh-CN" altLang="en-US" sz="2800" b="1" i="0">
                          <a:solidFill>
                            <a:srgbClr val="414141"/>
                          </a:solidFill>
                          <a:latin typeface="Cambria Math" charset="0"/>
                        </a:rPr>
                        <m:t>𝟏</m:t>
                      </m:r>
                      <m:r>
                        <a:rPr lang="zh-CN" altLang="en-US" sz="2800" b="1" i="0">
                          <a:solidFill>
                            <a:srgbClr val="41414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zh-CN" altLang="en-US" sz="2800" b="1" i="1">
                          <a:solidFill>
                            <a:srgbClr val="414141"/>
                          </a:solidFill>
                          <a:latin typeface="Cambria Math" charset="0"/>
                        </a:rPr>
                        <m:t>𝝀</m:t>
                      </m:r>
                      <m:r>
                        <a:rPr lang="zh-CN" altLang="en-US" sz="2800" b="1" i="0">
                          <a:solidFill>
                            <a:srgbClr val="414141"/>
                          </a:solidFill>
                          <a:latin typeface="Cambria Math" charset="0"/>
                        </a:rPr>
                        <m:t>)</m:t>
                      </m:r>
                      <m:f>
                        <m:fPr>
                          <m:ctrlPr>
                            <a:rPr lang="zh-CN" altLang="en-US" sz="2800" b="1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28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𝑵</m:t>
                              </m:r>
                              <m:r>
                                <a:rPr lang="zh-CN" altLang="en-US" sz="2800" b="1" i="0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sz="28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1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𝑵</m:t>
                              </m:r>
                              <m:r>
                                <a:rPr lang="zh-CN" altLang="en-US" sz="2800" b="1" i="0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rgbClr val="414141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25" y="2667695"/>
                <a:ext cx="5043688" cy="100495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55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 autoUpdateAnimBg="0"/>
      <p:bldP spid="16" grpId="0"/>
      <p:bldP spid="23" grpId="0"/>
      <p:bldP spid="29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_矩形 4"/>
          <p:cNvSpPr/>
          <p:nvPr>
            <p:custDataLst>
              <p:tags r:id="rId1"/>
            </p:custDataLst>
          </p:nvPr>
        </p:nvSpPr>
        <p:spPr>
          <a:xfrm>
            <a:off x="558029" y="2169671"/>
            <a:ext cx="10793084" cy="2001004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r>
              <a:rPr lang="zh-CN" altLang="en-US" sz="6600" b="1" kern="0" dirty="0" smtClean="0">
                <a:solidFill>
                  <a:schemeClr val="bg1"/>
                </a:solidFill>
                <a:latin typeface="+mj-ea"/>
                <a:ea typeface="+mj-ea"/>
              </a:rPr>
              <a:t>训练数据</a:t>
            </a:r>
            <a:endParaRPr lang="zh-CN" altLang="en-US" sz="66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558029" y="4534759"/>
            <a:ext cx="10793084" cy="683262"/>
          </a:xfrm>
          <a:prstGeom prst="rect">
            <a:avLst/>
          </a:prstGeom>
        </p:spPr>
        <p:txBody>
          <a:bodyPr wrap="square" lIns="121917" tIns="60959" rIns="121917" bIns="60959" anchor="ctr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800" dirty="0" smtClean="0">
                <a:solidFill>
                  <a:srgbClr val="414141"/>
                </a:solidFill>
              </a:rPr>
              <a:t>训练</a:t>
            </a:r>
            <a:r>
              <a:rPr lang="zh-CN" altLang="en-US" sz="2800" dirty="0">
                <a:solidFill>
                  <a:srgbClr val="414141"/>
                </a:solidFill>
              </a:rPr>
              <a:t>数据</a:t>
            </a:r>
            <a:r>
              <a:rPr lang="zh-CN" altLang="en-US" sz="2800" dirty="0" smtClean="0">
                <a:solidFill>
                  <a:srgbClr val="414141"/>
                </a:solidFill>
              </a:rPr>
              <a:t>限定了</a:t>
            </a:r>
            <a:r>
              <a:rPr lang="zh-CN" altLang="zh-CN" sz="2800" dirty="0" smtClean="0">
                <a:solidFill>
                  <a:srgbClr val="414141"/>
                </a:solidFill>
              </a:rPr>
              <a:t>语义范围</a:t>
            </a:r>
            <a:r>
              <a:rPr lang="zh-CN" altLang="en-US" sz="2800" dirty="0" smtClean="0">
                <a:solidFill>
                  <a:srgbClr val="414141"/>
                </a:solidFill>
              </a:rPr>
              <a:t>，</a:t>
            </a:r>
            <a:r>
              <a:rPr lang="zh-CN" altLang="zh-CN" sz="2800" dirty="0" smtClean="0">
                <a:solidFill>
                  <a:srgbClr val="414141"/>
                </a:solidFill>
              </a:rPr>
              <a:t>超出</a:t>
            </a:r>
            <a:r>
              <a:rPr lang="zh-CN" altLang="en-US" sz="2800" dirty="0" smtClean="0">
                <a:solidFill>
                  <a:srgbClr val="414141"/>
                </a:solidFill>
              </a:rPr>
              <a:t>范围</a:t>
            </a:r>
            <a:r>
              <a:rPr lang="zh-CN" altLang="zh-CN" sz="2800" dirty="0" smtClean="0">
                <a:solidFill>
                  <a:srgbClr val="414141"/>
                </a:solidFill>
              </a:rPr>
              <a:t>的</a:t>
            </a:r>
            <a:r>
              <a:rPr lang="zh-CN" altLang="zh-CN" sz="2800" dirty="0">
                <a:solidFill>
                  <a:srgbClr val="414141"/>
                </a:solidFill>
              </a:rPr>
              <a:t>状态序列</a:t>
            </a:r>
            <a:r>
              <a:rPr lang="zh-CN" altLang="zh-CN" sz="2800" dirty="0" smtClean="0">
                <a:solidFill>
                  <a:srgbClr val="414141"/>
                </a:solidFill>
              </a:rPr>
              <a:t>难以准确解码</a:t>
            </a:r>
            <a:endParaRPr lang="en-US" altLang="zh-CN" sz="3600" kern="0" dirty="0">
              <a:solidFill>
                <a:srgbClr val="414141"/>
              </a:solidFill>
            </a:endParaRPr>
          </a:p>
        </p:txBody>
      </p:sp>
      <p:sp>
        <p:nvSpPr>
          <p:cNvPr id="23" name="PA_文本框 1"/>
          <p:cNvSpPr txBox="1"/>
          <p:nvPr>
            <p:custDataLst>
              <p:tags r:id="rId3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INFLUENCING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FACTOR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影响因素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PA_矩形 2"/>
          <p:cNvSpPr/>
          <p:nvPr>
            <p:custDataLst>
              <p:tags r:id="rId4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04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0415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 autoUpdateAnimBg="0"/>
      <p:bldP spid="16" grpId="0"/>
      <p:bldP spid="23" grpId="0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2902653" y="1061236"/>
            <a:ext cx="638828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200" b="1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</a:p>
          <a:p>
            <a:pPr algn="ctr"/>
            <a:r>
              <a:rPr kumimoji="1" lang="en-US" altLang="zh-CN" sz="6400" b="1" dirty="0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kumimoji="1" lang="zh-CN" altLang="en-US" sz="6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en-US" altLang="zh-CN" sz="6400" b="1" dirty="0">
                <a:solidFill>
                  <a:schemeClr val="bg1">
                    <a:lumMod val="95000"/>
                  </a:schemeClr>
                </a:solidFill>
              </a:rPr>
              <a:t>WATCHING</a:t>
            </a:r>
            <a:endParaRPr kumimoji="1" lang="zh-CN" altLang="en-US" sz="6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PA_文本框 2"/>
          <p:cNvSpPr txBox="1"/>
          <p:nvPr>
            <p:custDataLst>
              <p:tags r:id="rId2"/>
            </p:custDataLst>
          </p:nvPr>
        </p:nvSpPr>
        <p:spPr>
          <a:xfrm>
            <a:off x="2812024" y="3707759"/>
            <a:ext cx="6569543" cy="3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感谢观看，敬请批评指正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2812022" y="1061236"/>
            <a:ext cx="6569544" cy="2407040"/>
          </a:xfrm>
          <a:prstGeom prst="rect">
            <a:avLst/>
          </a:prstGeom>
          <a:noFill/>
          <a:ln w="127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PA_文本框 6"/>
          <p:cNvSpPr txBox="1"/>
          <p:nvPr>
            <p:custDataLst>
              <p:tags r:id="rId4"/>
            </p:custDataLst>
          </p:nvPr>
        </p:nvSpPr>
        <p:spPr>
          <a:xfrm>
            <a:off x="5874766" y="6115441"/>
            <a:ext cx="269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75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 autoUpdateAnimBg="0"/>
      <p:bldP spid="7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2713702" y="2429793"/>
            <a:ext cx="1650263" cy="165026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8000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4557624" y="2409607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400" dirty="0" smtClean="0">
                <a:solidFill>
                  <a:schemeClr val="bg1">
                    <a:lumMod val="95000"/>
                  </a:schemeClr>
                </a:solidFill>
              </a:rPr>
              <a:t>问题抽象和模型建立</a:t>
            </a:r>
            <a:endParaRPr kumimoji="1" lang="zh-CN" alt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4557623" y="3320898"/>
            <a:ext cx="526297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隐马尔可夫模型</a:t>
            </a:r>
            <a:r>
              <a:rPr lang="en-US" altLang="zh-CN" sz="1800" dirty="0" smtClean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解码问题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基于汉字的二元词模型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3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PA_矩形 78"/>
              <p:cNvSpPr/>
              <p:nvPr>
                <p:custDataLst>
                  <p:tags r:id="rId1"/>
                </p:custDataLst>
              </p:nvPr>
            </p:nvSpPr>
            <p:spPr>
              <a:xfrm>
                <a:off x="956468" y="1333882"/>
                <a:ext cx="1952988" cy="4824324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b="1" dirty="0" smtClean="0"/>
              </a:p>
              <a:p>
                <a:pPr algn="ctr"/>
                <a:endParaRPr lang="en-US" altLang="zh-CN" b="1" i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1" i="1">
                          <a:latin typeface="Cambria Math" charset="0"/>
                        </a:rPr>
                        <m:t>𝐒</m:t>
                      </m:r>
                      <m:r>
                        <a:rPr lang="en-US" altLang="zh-CN" sz="5400" b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altLang="zh-CN" sz="5400" b="1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zh-CN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altLang="zh-CN" b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zh-CN" b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zh-CN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</a:rPr>
                          <m:t>𝑵</m:t>
                        </m:r>
                      </m:sub>
                    </m:sSub>
                    <m:r>
                      <a:rPr lang="en-US" altLang="zh-CN" b="1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zh-CN" sz="2800" b="1" dirty="0">
                    <a:effectLst/>
                  </a:rPr>
                  <a:t> 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79" name="PA_矩形 7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956468" y="1333882"/>
                <a:ext cx="1952988" cy="482432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PA_矩形 86"/>
          <p:cNvSpPr/>
          <p:nvPr>
            <p:custDataLst>
              <p:tags r:id="rId2"/>
            </p:custDataLst>
          </p:nvPr>
        </p:nvSpPr>
        <p:spPr>
          <a:xfrm>
            <a:off x="1097855" y="1404353"/>
            <a:ext cx="1669097" cy="1153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867" b="1" dirty="0" smtClean="0">
                <a:solidFill>
                  <a:schemeClr val="bg1"/>
                </a:solidFill>
              </a:rPr>
              <a:t>状态集合</a:t>
            </a:r>
            <a:endParaRPr lang="en-US" altLang="zh-CN" sz="667" b="1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9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所有可能的状态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PA_文本框 91"/>
          <p:cNvSpPr txBox="1"/>
          <p:nvPr>
            <p:custDataLst>
              <p:tags r:id="rId3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HIDDEN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MARKOV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MODEL</a:t>
            </a:r>
            <a:endParaRPr kumimoji="1" lang="en-US" altLang="zh-CN" sz="1867" b="1" dirty="0" smtClean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隐马尔可夫模型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3" name="PA_矩形 92"/>
          <p:cNvSpPr/>
          <p:nvPr>
            <p:custDataLst>
              <p:tags r:id="rId4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PA_矩形 78"/>
              <p:cNvSpPr/>
              <p:nvPr>
                <p:custDataLst>
                  <p:tags r:id="rId5"/>
                </p:custDataLst>
              </p:nvPr>
            </p:nvSpPr>
            <p:spPr>
              <a:xfrm>
                <a:off x="3050843" y="1333882"/>
                <a:ext cx="1952988" cy="4824324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b="1" i="1" dirty="0" smtClean="0"/>
              </a:p>
              <a:p>
                <a:pPr algn="ctr"/>
                <a:endParaRPr lang="en-US" altLang="zh-CN" b="1" i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1" i="1" smtClean="0">
                          <a:latin typeface="Cambria Math" charset="0"/>
                        </a:rPr>
                        <m:t>𝐕</m:t>
                      </m:r>
                      <m:r>
                        <a:rPr lang="en-US" altLang="zh-CN" sz="5400" b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altLang="zh-CN" sz="4400" b="1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zh-CN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altLang="zh-CN" b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zh-CN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</a:rPr>
                          <m:t>𝑴</m:t>
                        </m:r>
                      </m:sub>
                    </m:sSub>
                    <m:r>
                      <a:rPr lang="en-US" altLang="zh-CN" b="1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zh-CN" b="1" dirty="0">
                    <a:effectLst/>
                  </a:rPr>
                  <a:t> 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20" name="PA_矩形 7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3050843" y="1333882"/>
                <a:ext cx="1952988" cy="4824324"/>
              </a:xfrm>
              <a:prstGeom prst="rect">
                <a:avLst/>
              </a:prstGeom>
              <a:blipFill rotWithShape="0">
                <a:blip r:embed="rId18"/>
                <a:stretch>
                  <a:fillRect l="-6231" r="-6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_矩形 86"/>
          <p:cNvSpPr/>
          <p:nvPr>
            <p:custDataLst>
              <p:tags r:id="rId6"/>
            </p:custDataLst>
          </p:nvPr>
        </p:nvSpPr>
        <p:spPr>
          <a:xfrm>
            <a:off x="3192230" y="1404353"/>
            <a:ext cx="1669097" cy="1153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867" b="1" dirty="0" smtClean="0">
                <a:solidFill>
                  <a:schemeClr val="bg1"/>
                </a:solidFill>
              </a:rPr>
              <a:t>观测符号集合</a:t>
            </a:r>
            <a:endParaRPr lang="en-US" altLang="zh-CN" sz="667" b="1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9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333" dirty="0" smtClean="0">
                <a:solidFill>
                  <a:schemeClr val="bg1">
                    <a:lumMod val="95000"/>
                  </a:schemeClr>
                </a:solidFill>
              </a:rPr>
              <a:t>可能观测到的符号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A_矩形 78"/>
              <p:cNvSpPr/>
              <p:nvPr>
                <p:custDataLst>
                  <p:tags r:id="rId7"/>
                </p:custDataLst>
              </p:nvPr>
            </p:nvSpPr>
            <p:spPr>
              <a:xfrm>
                <a:off x="5145218" y="1333882"/>
                <a:ext cx="1952988" cy="4824324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5400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1" i="1" smtClean="0">
                          <a:latin typeface="Cambria Math" charset="0"/>
                        </a:rPr>
                        <m:t>𝐀</m:t>
                      </m:r>
                      <m:r>
                        <a:rPr lang="en-US" altLang="zh-CN" sz="5400" b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altLang="zh-CN" b="1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zh-CN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</a:rPr>
                          <m:t>𝒊𝒋</m:t>
                        </m:r>
                      </m:sub>
                    </m:sSub>
                    <m:r>
                      <a:rPr lang="en-US" altLang="zh-CN" b="1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zh-CN" sz="3200" b="1" dirty="0">
                    <a:effectLst/>
                  </a:rPr>
                  <a:t> </a:t>
                </a:r>
                <a:endParaRPr lang="zh-CN" altLang="en-US" sz="3200" b="1" dirty="0"/>
              </a:p>
            </p:txBody>
          </p:sp>
        </mc:Choice>
        <mc:Fallback xmlns="">
          <p:sp>
            <p:nvSpPr>
              <p:cNvPr id="22" name="PA_矩形 7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5145218" y="1333882"/>
                <a:ext cx="1952988" cy="482432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A_矩形 86"/>
              <p:cNvSpPr/>
              <p:nvPr>
                <p:custDataLst>
                  <p:tags r:id="rId8"/>
                </p:custDataLst>
              </p:nvPr>
            </p:nvSpPr>
            <p:spPr>
              <a:xfrm>
                <a:off x="5249534" y="1404353"/>
                <a:ext cx="1810484" cy="130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867" b="1" dirty="0" smtClean="0">
                    <a:solidFill>
                      <a:schemeClr val="bg1"/>
                    </a:solidFill>
                  </a:rPr>
                  <a:t>状态转移矩阵</a:t>
                </a:r>
                <a:endParaRPr lang="en-US" altLang="zh-CN" sz="667" b="1" dirty="0" smtClean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+1=</m:t>
                        </m:r>
                        <m:sSub>
                          <m:sSubPr>
                            <m:ctrlPr>
                              <a:rPr lang="zh-CN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lang="en-US" altLang="zh-CN" sz="1333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PA_矩形 8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5249534" y="1404353"/>
                <a:ext cx="1810484" cy="1300099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PA_矩形 78"/>
              <p:cNvSpPr/>
              <p:nvPr>
                <p:custDataLst>
                  <p:tags r:id="rId9"/>
                </p:custDataLst>
              </p:nvPr>
            </p:nvSpPr>
            <p:spPr>
              <a:xfrm>
                <a:off x="7239593" y="1333882"/>
                <a:ext cx="1952988" cy="4824324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5400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1" i="1" smtClean="0">
                          <a:latin typeface="Cambria Math" charset="0"/>
                        </a:rPr>
                        <m:t>𝐁</m:t>
                      </m:r>
                      <m:r>
                        <a:rPr lang="en-US" altLang="zh-CN" sz="5400" b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altLang="zh-CN" sz="5400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1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3200" b="1" dirty="0" smtClean="0"/>
              </a:p>
            </p:txBody>
          </p:sp>
        </mc:Choice>
        <mc:Fallback xmlns="">
          <p:sp>
            <p:nvSpPr>
              <p:cNvPr id="24" name="PA_矩形 7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7239593" y="1333882"/>
                <a:ext cx="1952988" cy="4824324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PA_矩形 86"/>
              <p:cNvSpPr/>
              <p:nvPr>
                <p:custDataLst>
                  <p:tags r:id="rId10"/>
                </p:custDataLst>
              </p:nvPr>
            </p:nvSpPr>
            <p:spPr>
              <a:xfrm>
                <a:off x="7380980" y="1404353"/>
                <a:ext cx="1669097" cy="1220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867" b="1" dirty="0" smtClean="0">
                    <a:solidFill>
                      <a:schemeClr val="bg1"/>
                    </a:solidFill>
                  </a:rPr>
                  <a:t>观测概率矩阵</a:t>
                </a:r>
                <a:endParaRPr lang="en-US" altLang="zh-CN" sz="667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𝑘</m:t>
                    </m:r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lang="en-US" altLang="zh-CN" sz="1333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PA_矩形 8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7380980" y="1404353"/>
                <a:ext cx="1669097" cy="1220719"/>
              </a:xfrm>
              <a:prstGeom prst="rect">
                <a:avLst/>
              </a:prstGeom>
              <a:blipFill rotWithShape="0">
                <a:blip r:embed="rId26"/>
                <a:stretch>
                  <a:fillRect l="-1460" r="-1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A_矩形 78"/>
              <p:cNvSpPr/>
              <p:nvPr>
                <p:custDataLst>
                  <p:tags r:id="rId11"/>
                </p:custDataLst>
              </p:nvPr>
            </p:nvSpPr>
            <p:spPr>
              <a:xfrm>
                <a:off x="9333968" y="1333882"/>
                <a:ext cx="1952988" cy="4824324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5400" b="1" i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1" i="1" smtClean="0">
                          <a:latin typeface="Cambria Math" charset="0"/>
                        </a:rPr>
                        <m:t>𝛑</m:t>
                      </m:r>
                      <m:r>
                        <a:rPr lang="en-US" altLang="zh-CN" sz="5400" b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altLang="zh-CN" sz="5400" b="1" dirty="0" smtClean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3200" b="1" dirty="0">
                    <a:effectLst/>
                  </a:rPr>
                  <a:t> </a:t>
                </a:r>
                <a:endParaRPr lang="zh-CN" altLang="en-US" sz="3200" b="1" dirty="0"/>
              </a:p>
            </p:txBody>
          </p:sp>
        </mc:Choice>
        <mc:Fallback xmlns="">
          <p:sp>
            <p:nvSpPr>
              <p:cNvPr id="26" name="PA_矩形 7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9333968" y="1333882"/>
                <a:ext cx="1952988" cy="482432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PA_矩形 86"/>
              <p:cNvSpPr/>
              <p:nvPr>
                <p:custDataLst>
                  <p:tags r:id="rId12"/>
                </p:custDataLst>
              </p:nvPr>
            </p:nvSpPr>
            <p:spPr>
              <a:xfrm>
                <a:off x="9475355" y="1404353"/>
                <a:ext cx="1669097" cy="110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867" b="1" dirty="0" smtClean="0">
                    <a:solidFill>
                      <a:schemeClr val="bg1"/>
                    </a:solidFill>
                  </a:rPr>
                  <a:t>初始状态分布</a:t>
                </a:r>
                <a:endParaRPr lang="en-US" altLang="zh-CN" sz="667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zh-CN" sz="700" i="1" dirty="0" smtClean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zh-CN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zh-CN" sz="1400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altLang="zh-CN" sz="1333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PA_矩形 8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9475355" y="1404353"/>
                <a:ext cx="1669097" cy="1107098"/>
              </a:xfrm>
              <a:prstGeom prst="rect">
                <a:avLst/>
              </a:prstGeom>
              <a:blipFill rotWithShape="0">
                <a:blip r:embed="rId30"/>
                <a:stretch>
                  <a:fillRect l="-1460" r="-1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PA_直接连接符 16"/>
          <p:cNvCxnSpPr/>
          <p:nvPr>
            <p:custDataLst>
              <p:tags r:id="rId13"/>
            </p:custDataLst>
          </p:nvPr>
        </p:nvCxnSpPr>
        <p:spPr>
          <a:xfrm>
            <a:off x="816207" y="2822827"/>
            <a:ext cx="104621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12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7" grpId="0"/>
      <p:bldP spid="92" grpId="0"/>
      <p:bldP spid="93" grpId="0" animBg="1" autoUpdateAnimBg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HIDDEN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MARKOV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MODEL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隐马尔可夫模型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A_矩形 4"/>
              <p:cNvSpPr/>
              <p:nvPr>
                <p:custDataLst>
                  <p:tags r:id="rId3"/>
                </p:custDataLst>
              </p:nvPr>
            </p:nvSpPr>
            <p:spPr>
              <a:xfrm>
                <a:off x="794" y="1193067"/>
                <a:ext cx="12192000" cy="2001004"/>
              </a:xfrm>
              <a:prstGeom prst="rect">
                <a:avLst/>
              </a:prstGeom>
              <a:solidFill>
                <a:srgbClr val="1F1F1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21917" tIns="60959" rIns="121917" bIns="60959" rtlCol="0" anchor="ctr"/>
              <a:lstStyle/>
              <a:p>
                <a:pPr algn="ctr" defTabSz="1219140">
                  <a:defRPr/>
                </a:pPr>
                <a14:m>
                  <m:oMath xmlns:m="http://schemas.openxmlformats.org/officeDocument/2006/math">
                    <m:r>
                      <a:rPr lang="en-US" altLang="zh-CN" sz="66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𝐻</m:t>
                    </m:r>
                    <m:r>
                      <a:rPr lang="en-US" altLang="zh-CN" sz="6600">
                        <a:solidFill>
                          <a:schemeClr val="bg1"/>
                        </a:solidFill>
                        <a:latin typeface="Cambria Math" charset="0"/>
                      </a:rPr>
                      <m:t>=(</m:t>
                    </m:r>
                    <m:r>
                      <a:rPr lang="en-US" altLang="zh-CN" sz="6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  <m:r>
                      <a:rPr lang="en-US" altLang="zh-CN" sz="66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6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𝑉</m:t>
                    </m:r>
                    <m:r>
                      <a:rPr lang="en-US" altLang="zh-CN" sz="66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6600" i="1">
                        <a:solidFill>
                          <a:schemeClr val="bg1"/>
                        </a:solidFill>
                        <a:latin typeface="Cambria Math" charset="0"/>
                      </a:rPr>
                      <m:t>𝐴</m:t>
                    </m:r>
                    <m:r>
                      <a:rPr lang="en-US" altLang="zh-CN" sz="66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6600" i="1">
                        <a:solidFill>
                          <a:schemeClr val="bg1"/>
                        </a:solidFill>
                        <a:latin typeface="Cambria Math" charset="0"/>
                      </a:rPr>
                      <m:t>𝐵</m:t>
                    </m:r>
                    <m:r>
                      <a:rPr lang="en-US" altLang="zh-CN" sz="66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6600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r>
                      <a:rPr lang="en-US" altLang="zh-CN" sz="660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zh-CN" sz="6600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zh-CN" altLang="en-US" sz="6600" kern="0" dirty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mc:Choice>
        <mc:Fallback xmlns="">
          <p:sp>
            <p:nvSpPr>
              <p:cNvPr id="5" name="PA_矩形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94" y="1193067"/>
                <a:ext cx="12192000" cy="20010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_文本框 10"/>
          <p:cNvSpPr txBox="1"/>
          <p:nvPr>
            <p:custDataLst>
              <p:tags r:id="rId4"/>
            </p:custDataLst>
          </p:nvPr>
        </p:nvSpPr>
        <p:spPr>
          <a:xfrm>
            <a:off x="1214611" y="4566162"/>
            <a:ext cx="2371524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zh-CN" altLang="en-US" sz="4000" b="1" kern="0" dirty="0" smtClean="0">
                <a:solidFill>
                  <a:srgbClr val="1F1F1F"/>
                </a:solidFill>
              </a:rPr>
              <a:t>解码问题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A_矩形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5979821" y="3913676"/>
                <a:ext cx="5874554" cy="2043634"/>
              </a:xfrm>
              <a:prstGeom prst="rect">
                <a:avLst/>
              </a:prstGeom>
            </p:spPr>
            <p:txBody>
              <a:bodyPr wrap="square" lIns="121917" tIns="60959" rIns="121917" bIns="60959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zh-CN" dirty="0" smtClean="0">
                    <a:solidFill>
                      <a:srgbClr val="414141"/>
                    </a:solidFill>
                  </a:rPr>
                  <a:t>给定观测序列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…,</m:t>
                        </m:r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414141"/>
                    </a:solidFill>
                  </a:rPr>
                  <a:t>及模型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zh-CN" altLang="zh-CN" dirty="0" smtClean="0">
                    <a:solidFill>
                      <a:srgbClr val="414141"/>
                    </a:solidFill>
                  </a:rPr>
                  <a:t>，</a:t>
                </a:r>
                <a:endParaRPr lang="en-US" altLang="zh-CN" dirty="0" smtClean="0">
                  <a:solidFill>
                    <a:srgbClr val="414141"/>
                  </a:solidFill>
                </a:endParaRPr>
              </a:p>
              <a:p>
                <a:pPr lvl="0">
                  <a:lnSpc>
                    <a:spcPct val="130000"/>
                  </a:lnSpc>
                </a:pPr>
                <a:r>
                  <a:rPr lang="zh-CN" altLang="zh-CN" dirty="0" smtClean="0">
                    <a:solidFill>
                      <a:srgbClr val="414141"/>
                    </a:solidFill>
                  </a:rPr>
                  <a:t>如何</a:t>
                </a:r>
                <a:r>
                  <a:rPr lang="zh-CN" altLang="zh-CN" dirty="0">
                    <a:solidFill>
                      <a:srgbClr val="414141"/>
                    </a:solidFill>
                  </a:rPr>
                  <a:t>选择一个状态序列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…,</m:t>
                        </m:r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414141"/>
                    </a:solidFill>
                  </a:rPr>
                  <a:t>，</a:t>
                </a:r>
                <a:endParaRPr lang="en-US" altLang="zh-CN" dirty="0" smtClean="0">
                  <a:solidFill>
                    <a:srgbClr val="414141"/>
                  </a:solidFill>
                </a:endParaRPr>
              </a:p>
              <a:p>
                <a:pPr lvl="0">
                  <a:lnSpc>
                    <a:spcPct val="130000"/>
                  </a:lnSpc>
                </a:pPr>
                <a:r>
                  <a:rPr lang="zh-CN" altLang="zh-CN" dirty="0" smtClean="0">
                    <a:solidFill>
                      <a:srgbClr val="414141"/>
                    </a:solidFill>
                  </a:rPr>
                  <a:t>使得</a:t>
                </a:r>
                <a:r>
                  <a:rPr lang="zh-CN" altLang="zh-CN" dirty="0">
                    <a:solidFill>
                      <a:srgbClr val="414141"/>
                    </a:solidFill>
                  </a:rPr>
                  <a:t>观测序列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zh-CN" altLang="zh-CN" dirty="0">
                    <a:solidFill>
                      <a:srgbClr val="414141"/>
                    </a:solidFill>
                  </a:rPr>
                  <a:t>是最具可能的</a:t>
                </a:r>
                <a:r>
                  <a:rPr lang="zh-CN" altLang="zh-CN" dirty="0" smtClean="0">
                    <a:solidFill>
                      <a:srgbClr val="414141"/>
                    </a:solidFill>
                  </a:rPr>
                  <a:t>，</a:t>
                </a:r>
                <a:endParaRPr lang="en-US" altLang="zh-CN" dirty="0" smtClean="0">
                  <a:solidFill>
                    <a:srgbClr val="414141"/>
                  </a:solidFill>
                </a:endParaRPr>
              </a:p>
              <a:p>
                <a:pPr lvl="0">
                  <a:lnSpc>
                    <a:spcPct val="130000"/>
                  </a:lnSpc>
                </a:pPr>
                <a:r>
                  <a:rPr lang="zh-CN" altLang="zh-CN" dirty="0" smtClean="0">
                    <a:solidFill>
                      <a:srgbClr val="414141"/>
                    </a:solidFill>
                  </a:rPr>
                  <a:t>即</a:t>
                </a:r>
                <a:r>
                  <a:rPr lang="zh-CN" altLang="zh-CN" dirty="0">
                    <a:solidFill>
                      <a:srgbClr val="414141"/>
                    </a:solidFill>
                  </a:rPr>
                  <a:t>求解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41414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𝑎𝑟𝑔𝑚𝑎𝑥</m:t>
                    </m:r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41414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e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41414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zh-CN" altLang="zh-CN" dirty="0">
                    <a:solidFill>
                      <a:srgbClr val="414141"/>
                    </a:solidFill>
                  </a:rPr>
                  <a:t> </a:t>
                </a:r>
                <a:endParaRPr lang="en-US" altLang="zh-CN" sz="2800" kern="0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15" name="PA_矩形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5979821" y="3913676"/>
                <a:ext cx="5874554" cy="2043634"/>
              </a:xfrm>
              <a:prstGeom prst="rect">
                <a:avLst/>
              </a:prstGeom>
              <a:blipFill rotWithShape="0">
                <a:blip r:embed="rId10"/>
                <a:stretch>
                  <a:fillRect l="-1141" b="-26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7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 rot="528">
            <a:off x="1443325" y="3689534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4" name="矩形 43"/>
          <p:cNvSpPr/>
          <p:nvPr/>
        </p:nvSpPr>
        <p:spPr>
          <a:xfrm>
            <a:off x="1550682" y="3765420"/>
            <a:ext cx="800219" cy="93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汉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48" name="PA_文本框 47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HIDDEN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MARKOV</a:t>
            </a:r>
            <a:r>
              <a:rPr kumimoji="1" lang="zh-CN" altLang="en-US" sz="1867" b="1" dirty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>
                <a:solidFill>
                  <a:srgbClr val="1F1F1F"/>
                </a:solidFill>
                <a:latin typeface="Calibri"/>
                <a:ea typeface="宋体"/>
              </a:rPr>
              <a:t>MODEL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隐马尔可夫模型</a:t>
            </a:r>
          </a:p>
        </p:txBody>
      </p:sp>
      <p:sp>
        <p:nvSpPr>
          <p:cNvPr id="49" name="PA_矩形 48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14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51" name="矩形 50"/>
          <p:cNvSpPr/>
          <p:nvPr/>
        </p:nvSpPr>
        <p:spPr>
          <a:xfrm rot="528">
            <a:off x="2849335" y="3694452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2" name="矩形 51"/>
          <p:cNvSpPr/>
          <p:nvPr/>
        </p:nvSpPr>
        <p:spPr>
          <a:xfrm>
            <a:off x="2956693" y="3770338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语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rot="528">
            <a:off x="4208051" y="3689534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5" name="矩形 54"/>
          <p:cNvSpPr/>
          <p:nvPr/>
        </p:nvSpPr>
        <p:spPr>
          <a:xfrm>
            <a:off x="4315409" y="3765420"/>
            <a:ext cx="800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拼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 rot="528">
            <a:off x="5566767" y="3689531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8" name="矩形 57"/>
          <p:cNvSpPr/>
          <p:nvPr/>
        </p:nvSpPr>
        <p:spPr>
          <a:xfrm>
            <a:off x="5674124" y="3765417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音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 rot="528">
            <a:off x="6925482" y="3694450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1" name="矩形 60"/>
          <p:cNvSpPr/>
          <p:nvPr/>
        </p:nvSpPr>
        <p:spPr>
          <a:xfrm>
            <a:off x="7032840" y="377033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输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 rot="528">
            <a:off x="8331492" y="3699368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4" name="矩形 63"/>
          <p:cNvSpPr/>
          <p:nvPr/>
        </p:nvSpPr>
        <p:spPr>
          <a:xfrm>
            <a:off x="8438850" y="377525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入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 rot="528">
            <a:off x="9690208" y="3689529"/>
            <a:ext cx="1014933" cy="1088625"/>
          </a:xfrm>
          <a:prstGeom prst="rect">
            <a:avLst/>
          </a:prstGeom>
          <a:noFill/>
          <a:ln w="12700"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7" name="矩形 66"/>
          <p:cNvSpPr/>
          <p:nvPr/>
        </p:nvSpPr>
        <p:spPr>
          <a:xfrm>
            <a:off x="9797565" y="3765416"/>
            <a:ext cx="800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1F1F1F"/>
                </a:solidFill>
              </a:rPr>
              <a:t>法</a:t>
            </a:r>
            <a:endParaRPr lang="zh-CN" altLang="en-US" sz="4800" b="1" dirty="0">
              <a:solidFill>
                <a:srgbClr val="1F1F1F"/>
              </a:solidFill>
            </a:endParaRPr>
          </a:p>
        </p:txBody>
      </p:sp>
      <p:sp>
        <p:nvSpPr>
          <p:cNvPr id="68" name="PA_文本框 10"/>
          <p:cNvSpPr txBox="1"/>
          <p:nvPr>
            <p:custDataLst>
              <p:tags r:id="rId3"/>
            </p:custDataLst>
          </p:nvPr>
        </p:nvSpPr>
        <p:spPr>
          <a:xfrm>
            <a:off x="1329375" y="1844116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err="1">
                <a:solidFill>
                  <a:srgbClr val="1F1F1F"/>
                </a:solidFill>
              </a:rPr>
              <a:t>h</a:t>
            </a:r>
            <a:r>
              <a:rPr lang="en-US" altLang="zh-CN" sz="4000" b="1" kern="0" dirty="0" err="1" smtClean="0">
                <a:solidFill>
                  <a:srgbClr val="1F1F1F"/>
                </a:solidFill>
              </a:rPr>
              <a:t>an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sp>
        <p:nvSpPr>
          <p:cNvPr id="69" name="PA_文本框 10"/>
          <p:cNvSpPr txBox="1"/>
          <p:nvPr>
            <p:custDataLst>
              <p:tags r:id="rId4"/>
            </p:custDataLst>
          </p:nvPr>
        </p:nvSpPr>
        <p:spPr>
          <a:xfrm>
            <a:off x="2735385" y="1844116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err="1" smtClean="0">
                <a:solidFill>
                  <a:srgbClr val="1F1F1F"/>
                </a:solidFill>
              </a:rPr>
              <a:t>yu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sp>
        <p:nvSpPr>
          <p:cNvPr id="70" name="PA_文本框 10"/>
          <p:cNvSpPr txBox="1"/>
          <p:nvPr>
            <p:custDataLst>
              <p:tags r:id="rId5"/>
            </p:custDataLst>
          </p:nvPr>
        </p:nvSpPr>
        <p:spPr>
          <a:xfrm>
            <a:off x="4094101" y="1844116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smtClean="0">
                <a:solidFill>
                  <a:srgbClr val="1F1F1F"/>
                </a:solidFill>
              </a:rPr>
              <a:t>pin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sp>
        <p:nvSpPr>
          <p:cNvPr id="71" name="PA_文本框 10"/>
          <p:cNvSpPr txBox="1"/>
          <p:nvPr>
            <p:custDataLst>
              <p:tags r:id="rId6"/>
            </p:custDataLst>
          </p:nvPr>
        </p:nvSpPr>
        <p:spPr>
          <a:xfrm>
            <a:off x="5452817" y="1844116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smtClean="0">
                <a:solidFill>
                  <a:srgbClr val="1F1F1F"/>
                </a:solidFill>
              </a:rPr>
              <a:t>yin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sp>
        <p:nvSpPr>
          <p:cNvPr id="72" name="PA_文本框 10"/>
          <p:cNvSpPr txBox="1"/>
          <p:nvPr>
            <p:custDataLst>
              <p:tags r:id="rId7"/>
            </p:custDataLst>
          </p:nvPr>
        </p:nvSpPr>
        <p:spPr>
          <a:xfrm>
            <a:off x="6811532" y="1844116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err="1" smtClean="0">
                <a:solidFill>
                  <a:srgbClr val="1F1F1F"/>
                </a:solidFill>
              </a:rPr>
              <a:t>shu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sp>
        <p:nvSpPr>
          <p:cNvPr id="73" name="PA_文本框 10"/>
          <p:cNvSpPr txBox="1"/>
          <p:nvPr>
            <p:custDataLst>
              <p:tags r:id="rId8"/>
            </p:custDataLst>
          </p:nvPr>
        </p:nvSpPr>
        <p:spPr>
          <a:xfrm>
            <a:off x="8217542" y="1844116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err="1" smtClean="0">
                <a:solidFill>
                  <a:srgbClr val="1F1F1F"/>
                </a:solidFill>
              </a:rPr>
              <a:t>ru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p:sp>
        <p:nvSpPr>
          <p:cNvPr id="74" name="PA_文本框 10"/>
          <p:cNvSpPr txBox="1"/>
          <p:nvPr>
            <p:custDataLst>
              <p:tags r:id="rId9"/>
            </p:custDataLst>
          </p:nvPr>
        </p:nvSpPr>
        <p:spPr>
          <a:xfrm>
            <a:off x="9576258" y="1844116"/>
            <a:ext cx="1242831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 defTabSz="1219140">
              <a:defRPr/>
            </a:pPr>
            <a:r>
              <a:rPr lang="en-US" altLang="zh-CN" sz="4000" b="1" kern="0" dirty="0" smtClean="0">
                <a:solidFill>
                  <a:srgbClr val="1F1F1F"/>
                </a:solidFill>
              </a:rPr>
              <a:t>fa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1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51" grpId="0" animBg="1"/>
      <p:bldP spid="52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2879983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HIDDEN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MARKOV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MODEL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隐马尔可夫模型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01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A_矩形 4"/>
              <p:cNvSpPr/>
              <p:nvPr>
                <p:custDataLst>
                  <p:tags r:id="rId3"/>
                </p:custDataLst>
              </p:nvPr>
            </p:nvSpPr>
            <p:spPr>
              <a:xfrm>
                <a:off x="794" y="1193067"/>
                <a:ext cx="12192000" cy="2001004"/>
              </a:xfrm>
              <a:prstGeom prst="rect">
                <a:avLst/>
              </a:prstGeom>
              <a:solidFill>
                <a:srgbClr val="1F1F1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21917" tIns="60959" rIns="121917" bIns="60959" rtlCol="0" anchor="ctr"/>
              <a:lstStyle/>
              <a:p>
                <a:pPr algn="ctr" defTabSz="121914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60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660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660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660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is-IS" altLang="zh-CN" sz="66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zh-CN" sz="66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altLang="zh-CN" sz="66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66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66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66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6600" kern="0" dirty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mc:Choice>
        <mc:Fallback xmlns="">
          <p:sp>
            <p:nvSpPr>
              <p:cNvPr id="5" name="PA_矩形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94" y="1193067"/>
                <a:ext cx="12192000" cy="20010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A_文本框 10"/>
          <p:cNvSpPr txBox="1"/>
          <p:nvPr>
            <p:custDataLst>
              <p:tags r:id="rId4"/>
            </p:custDataLst>
          </p:nvPr>
        </p:nvSpPr>
        <p:spPr>
          <a:xfrm>
            <a:off x="1214611" y="4566162"/>
            <a:ext cx="3180408" cy="73866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zh-CN" altLang="en-US" sz="4000" b="1" kern="0" smtClean="0">
                <a:solidFill>
                  <a:srgbClr val="1F1F1F"/>
                </a:solidFill>
              </a:rPr>
              <a:t>二元词模型</a:t>
            </a:r>
            <a:endParaRPr lang="en-US" altLang="zh-CN" sz="4000" b="1" kern="0" dirty="0">
              <a:solidFill>
                <a:srgbClr val="1F1F1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A_矩形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5979821" y="3913676"/>
                <a:ext cx="5874554" cy="2233879"/>
              </a:xfrm>
              <a:prstGeom prst="rect">
                <a:avLst/>
              </a:prstGeom>
            </p:spPr>
            <p:txBody>
              <a:bodyPr wrap="square" lIns="121917" tIns="60959" rIns="121917" bIns="60959">
                <a:spAutoFit/>
              </a:bodyPr>
              <a:lstStyle/>
              <a:p>
                <a:r>
                  <a:rPr lang="zh-CN" altLang="zh-CN" dirty="0" smtClean="0">
                    <a:solidFill>
                      <a:srgbClr val="414141"/>
                    </a:solidFill>
                  </a:rPr>
                  <a:t>拼音输入问题抽象为：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solidFill>
                            <a:srgbClr val="41414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solidFill>
                            <a:srgbClr val="414141"/>
                          </a:solidFill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414141"/>
                          </a:solidFill>
                          <a:latin typeface="Cambria Math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414141"/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altLang="zh-CN">
                          <a:solidFill>
                            <a:srgbClr val="414141"/>
                          </a:solidFill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CN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zh-CN" dirty="0">
                  <a:solidFill>
                    <a:srgbClr val="414141"/>
                  </a:solidFill>
                </a:endParaRPr>
              </a:p>
              <a:p>
                <a:r>
                  <a:rPr lang="zh-CN" altLang="zh-CN" dirty="0">
                    <a:solidFill>
                      <a:srgbClr val="414141"/>
                    </a:solidFill>
                  </a:rPr>
                  <a:t>即求整体概率最大的句子，整体概率为各相邻字出现概率之积。</a:t>
                </a:r>
                <a:r>
                  <a:rPr lang="zh-CN" altLang="zh-CN" dirty="0">
                    <a:solidFill>
                      <a:srgbClr val="414141"/>
                    </a:solidFill>
                    <a:effectLst/>
                  </a:rPr>
                  <a:t> </a:t>
                </a:r>
                <a:endParaRPr lang="en-US" altLang="zh-CN" sz="2800" kern="0" dirty="0">
                  <a:solidFill>
                    <a:srgbClr val="414141"/>
                  </a:solidFill>
                </a:endParaRPr>
              </a:p>
            </p:txBody>
          </p:sp>
        </mc:Choice>
        <mc:Fallback xmlns="">
          <p:sp>
            <p:nvSpPr>
              <p:cNvPr id="15" name="PA_矩形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5979821" y="3913676"/>
                <a:ext cx="5874554" cy="2233879"/>
              </a:xfrm>
              <a:prstGeom prst="rect">
                <a:avLst/>
              </a:prstGeom>
              <a:blipFill rotWithShape="0">
                <a:blip r:embed="rId10"/>
                <a:stretch>
                  <a:fillRect l="-1141" t="-1366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0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4070552" y="2429793"/>
            <a:ext cx="1650263" cy="165026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8000" b="1" dirty="0" smtClean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kumimoji="1" lang="zh-CN" altLang="en-US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5914474" y="240960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400" dirty="0" smtClean="0">
                <a:solidFill>
                  <a:schemeClr val="bg1">
                    <a:lumMod val="95000"/>
                  </a:schemeClr>
                </a:solidFill>
              </a:rPr>
              <a:t>算法设计</a:t>
            </a:r>
            <a:endParaRPr kumimoji="1" lang="zh-CN" alt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5914473" y="3320898"/>
            <a:ext cx="244169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概率计算</a:t>
            </a:r>
            <a:endParaRPr lang="en-US" altLang="zh-CN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</a:rPr>
              <a:t>维特比算法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37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1"/>
          <p:cNvSpPr txBox="1"/>
          <p:nvPr>
            <p:custDataLst>
              <p:tags r:id="rId1"/>
            </p:custDataLst>
          </p:nvPr>
        </p:nvSpPr>
        <p:spPr>
          <a:xfrm>
            <a:off x="1245711" y="173217"/>
            <a:ext cx="3492046" cy="800197"/>
          </a:xfrm>
          <a:prstGeom prst="rect">
            <a:avLst/>
          </a:prstGeom>
          <a:noFill/>
        </p:spPr>
        <p:txBody>
          <a:bodyPr wrap="square" lIns="121899" tIns="60949" rIns="121899" bIns="60949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CALCULATION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OF</a:t>
            </a:r>
            <a:r>
              <a:rPr kumimoji="1" lang="zh-CN" altLang="en-US" sz="1867" b="1" dirty="0" smtClean="0">
                <a:solidFill>
                  <a:srgbClr val="1F1F1F"/>
                </a:solidFill>
                <a:latin typeface="Calibri"/>
                <a:ea typeface="宋体"/>
              </a:rPr>
              <a:t> </a:t>
            </a:r>
            <a:r>
              <a:rPr kumimoji="1" lang="en-US" altLang="zh-CN" sz="1867" b="1" dirty="0" smtClean="0">
                <a:solidFill>
                  <a:srgbClr val="1F1F1F"/>
                </a:solidFill>
                <a:latin typeface="Calibri"/>
                <a:ea typeface="宋体"/>
              </a:rPr>
              <a:t>PROBABILITY</a:t>
            </a:r>
            <a:endParaRPr kumimoji="1" lang="en-US" altLang="zh-CN" sz="1867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133" b="1" dirty="0" smtClean="0">
                <a:solidFill>
                  <a:srgbClr val="1F1F1F"/>
                </a:solidFill>
                <a:latin typeface="微软雅黑"/>
                <a:ea typeface="微软雅黑"/>
                <a:cs typeface="微软雅黑"/>
              </a:rPr>
              <a:t>概率计算</a:t>
            </a:r>
            <a:endParaRPr kumimoji="1" lang="zh-CN" altLang="en-US" sz="2133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rgbClr val="1F1F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kumimoji="1" lang="en-US" altLang="zh-CN" sz="2800" b="1" dirty="0" smtClean="0">
                <a:solidFill>
                  <a:srgbClr val="1F1F1F"/>
                </a:solidFill>
                <a:latin typeface="Calibri"/>
                <a:ea typeface="宋体"/>
              </a:rPr>
              <a:t>02</a:t>
            </a:r>
            <a:endParaRPr kumimoji="1" lang="zh-CN" altLang="en-US" sz="2800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A_文本框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343566" y="1590816"/>
                <a:ext cx="7982500" cy="1166151"/>
              </a:xfrm>
              <a:prstGeom prst="rect">
                <a:avLst/>
              </a:prstGeom>
              <a:noFill/>
            </p:spPr>
            <p:txBody>
              <a:bodyPr wrap="none" lIns="121917" tIns="60959" rIns="121917" bIns="60959" rtlCol="0">
                <a:spAutoFit/>
              </a:bodyPr>
              <a:lstStyle/>
              <a:p>
                <a:pPr defTabSz="121914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solidFill>
                            <a:srgbClr val="41414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3200" i="1">
                          <a:solidFill>
                            <a:srgbClr val="41414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</m:d>
                      <m:f>
                        <m:fPr>
                          <m:ctrlPr>
                            <a:rPr lang="zh-CN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zh-CN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zh-CN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3200" i="1">
                                      <a:solidFill>
                                        <a:srgbClr val="41414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i="1">
                          <a:solidFill>
                            <a:srgbClr val="414141"/>
                          </a:solidFill>
                          <a:latin typeface="Cambria Math" charset="0"/>
                        </a:rPr>
                        <m:t>+(1−</m:t>
                      </m:r>
                      <m:r>
                        <a:rPr lang="en-US" altLang="zh-CN" sz="3200" i="1">
                          <a:solidFill>
                            <a:srgbClr val="414141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altLang="zh-CN" sz="3200" i="1">
                          <a:solidFill>
                            <a:srgbClr val="414141"/>
                          </a:solidFill>
                          <a:latin typeface="Cambria Math" charset="0"/>
                        </a:rPr>
                        <m:t>)</m:t>
                      </m:r>
                      <m:f>
                        <m:fPr>
                          <m:ctrlPr>
                            <a:rPr lang="zh-CN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41414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3200" i="1">
                              <a:solidFill>
                                <a:srgbClr val="414141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3200" b="1" kern="0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PA_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343566" y="1590816"/>
                <a:ext cx="7982500" cy="116615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A_文本框 6"/>
          <p:cNvSpPr txBox="1"/>
          <p:nvPr>
            <p:custDataLst>
              <p:tags r:id="rId4"/>
            </p:custDataLst>
          </p:nvPr>
        </p:nvSpPr>
        <p:spPr>
          <a:xfrm>
            <a:off x="4799018" y="3374369"/>
            <a:ext cx="3049868" cy="61555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zh-CN" altLang="en-US" sz="3200" b="1" kern="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词频 </a:t>
            </a:r>
            <a:r>
              <a:rPr lang="en-US" altLang="zh-CN" sz="3200" b="1" kern="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3200" b="1" kern="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首字字频</a:t>
            </a:r>
            <a:endParaRPr lang="zh-CN" altLang="en-US" sz="3200" b="1" kern="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_矩形 7"/>
          <p:cNvSpPr/>
          <p:nvPr>
            <p:custDataLst>
              <p:tags r:id="rId5"/>
            </p:custDataLst>
          </p:nvPr>
        </p:nvSpPr>
        <p:spPr>
          <a:xfrm>
            <a:off x="4786274" y="3994423"/>
            <a:ext cx="4506648" cy="447108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从首字转移到新字的概率</a:t>
            </a:r>
            <a:r>
              <a:rPr lang="zh-CN" altLang="zh-CN" sz="1800" dirty="0" smtClean="0">
                <a:solidFill>
                  <a:srgbClr val="2A2A2A"/>
                </a:solidFill>
                <a:latin typeface="微软雅黑"/>
              </a:rPr>
              <a:t>。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sp>
        <p:nvSpPr>
          <p:cNvPr id="9" name="PA_文本框 8"/>
          <p:cNvSpPr txBox="1"/>
          <p:nvPr>
            <p:custDataLst>
              <p:tags r:id="rId6"/>
            </p:custDataLst>
          </p:nvPr>
        </p:nvSpPr>
        <p:spPr>
          <a:xfrm>
            <a:off x="4799018" y="4764373"/>
            <a:ext cx="3049868" cy="61555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1219140">
              <a:defRPr/>
            </a:pPr>
            <a:r>
              <a:rPr lang="zh-CN" altLang="en-US" sz="3200" b="1" kern="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新字字频 </a:t>
            </a:r>
            <a:r>
              <a:rPr lang="en-US" altLang="zh-CN" sz="3200" b="1" kern="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3200" b="1" kern="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音频</a:t>
            </a:r>
            <a:endParaRPr lang="zh-CN" altLang="en-US" sz="3200" b="1" kern="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_矩形 9"/>
          <p:cNvSpPr/>
          <p:nvPr>
            <p:custDataLst>
              <p:tags r:id="rId7"/>
            </p:custDataLst>
          </p:nvPr>
        </p:nvSpPr>
        <p:spPr>
          <a:xfrm>
            <a:off x="4799018" y="5335582"/>
            <a:ext cx="4493904" cy="447108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 smtClean="0">
                <a:solidFill>
                  <a:srgbClr val="2A2A2A"/>
                </a:solidFill>
                <a:latin typeface="微软雅黑"/>
              </a:rPr>
              <a:t>新字在同音字中的频率。</a:t>
            </a:r>
            <a:endParaRPr lang="en-US" altLang="zh-CN" kern="0" dirty="0">
              <a:solidFill>
                <a:srgbClr val="2A2A2A"/>
              </a:solidFill>
            </a:endParaRPr>
          </a:p>
        </p:txBody>
      </p:sp>
      <p:cxnSp>
        <p:nvCxnSpPr>
          <p:cNvPr id="11" name="PA_直接连接符 52"/>
          <p:cNvCxnSpPr/>
          <p:nvPr>
            <p:custDataLst>
              <p:tags r:id="rId8"/>
            </p:custDataLst>
          </p:nvPr>
        </p:nvCxnSpPr>
        <p:spPr>
          <a:xfrm>
            <a:off x="4870488" y="4609840"/>
            <a:ext cx="442243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cxnSp>
        <p:nvCxnSpPr>
          <p:cNvPr id="12" name="PA_直接连接符 53"/>
          <p:cNvCxnSpPr/>
          <p:nvPr>
            <p:custDataLst>
              <p:tags r:id="rId9"/>
            </p:custDataLst>
          </p:nvPr>
        </p:nvCxnSpPr>
        <p:spPr>
          <a:xfrm>
            <a:off x="4870488" y="3367427"/>
            <a:ext cx="4422435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grpSp>
        <p:nvGrpSpPr>
          <p:cNvPr id="16" name="PA_组合 15"/>
          <p:cNvGrpSpPr/>
          <p:nvPr>
            <p:custDataLst>
              <p:tags r:id="rId10"/>
            </p:custDataLst>
          </p:nvPr>
        </p:nvGrpSpPr>
        <p:grpSpPr>
          <a:xfrm>
            <a:off x="3752644" y="3468900"/>
            <a:ext cx="966867" cy="966867"/>
            <a:chOff x="560014" y="2295564"/>
            <a:chExt cx="725150" cy="725150"/>
          </a:xfrm>
        </p:grpSpPr>
        <p:sp>
          <p:nvSpPr>
            <p:cNvPr id="17" name="椭圆 16"/>
            <p:cNvSpPr/>
            <p:nvPr/>
          </p:nvSpPr>
          <p:spPr>
            <a:xfrm>
              <a:off x="560014" y="2295564"/>
              <a:ext cx="725150" cy="725150"/>
            </a:xfrm>
            <a:prstGeom prst="ellipse">
              <a:avLst/>
            </a:prstGeom>
            <a:solidFill>
              <a:srgbClr val="404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40">
                <a:defRPr/>
              </a:pPr>
              <a:endParaRPr lang="zh-CN" altLang="en-US" sz="32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723488" y="2447406"/>
              <a:ext cx="393533" cy="437027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zh-CN" altLang="en-US" sz="32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8" name="PA_组合 15"/>
          <p:cNvGrpSpPr/>
          <p:nvPr>
            <p:custDataLst>
              <p:tags r:id="rId11"/>
            </p:custDataLst>
          </p:nvPr>
        </p:nvGrpSpPr>
        <p:grpSpPr>
          <a:xfrm>
            <a:off x="3746416" y="4815823"/>
            <a:ext cx="966867" cy="966867"/>
            <a:chOff x="560014" y="2295564"/>
            <a:chExt cx="725150" cy="725150"/>
          </a:xfrm>
        </p:grpSpPr>
        <p:sp>
          <p:nvSpPr>
            <p:cNvPr id="29" name="椭圆 28"/>
            <p:cNvSpPr/>
            <p:nvPr/>
          </p:nvSpPr>
          <p:spPr>
            <a:xfrm>
              <a:off x="560014" y="2295564"/>
              <a:ext cx="725150" cy="725150"/>
            </a:xfrm>
            <a:prstGeom prst="ellipse">
              <a:avLst/>
            </a:prstGeom>
            <a:solidFill>
              <a:srgbClr val="404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40">
                <a:defRPr/>
              </a:pPr>
              <a:endParaRPr lang="zh-CN" altLang="en-US" sz="32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0" name="Freeform 10"/>
            <p:cNvSpPr>
              <a:spLocks noEditPoints="1"/>
            </p:cNvSpPr>
            <p:nvPr/>
          </p:nvSpPr>
          <p:spPr bwMode="auto">
            <a:xfrm>
              <a:off x="723488" y="2447406"/>
              <a:ext cx="393533" cy="437027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zh-CN" altLang="en-US" sz="32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1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7" grpId="0"/>
      <p:bldP spid="8" grpId="0"/>
      <p:bldP spid="9" grpId="0" animBg="1" autoUpdateAnimBg="0"/>
      <p:bldP spid="10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schemas.microsoft.com/sharepoint/v3/field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1661</TotalTime>
  <Words>1011</Words>
  <Application>Microsoft Macintosh PowerPoint</Application>
  <PresentationFormat>自定义</PresentationFormat>
  <Paragraphs>204</Paragraphs>
  <Slides>24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Calibri</vt:lpstr>
      <vt:lpstr>Cambria Math</vt:lpstr>
      <vt:lpstr>Century Gothic</vt:lpstr>
      <vt:lpstr>宋体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工作汇报总结类</dc:title>
  <dc:subject>RP</dc:subject>
  <cp:keywords>RP</cp:keywords>
  <dc:description>RP</dc:description>
  <cp:lastModifiedBy>QianG</cp:lastModifiedBy>
  <cp:revision>202</cp:revision>
  <dcterms:created xsi:type="dcterms:W3CDTF">2010-04-12T23:12:02Z</dcterms:created>
  <dcterms:modified xsi:type="dcterms:W3CDTF">2019-07-04T06:01:09Z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